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67" r:id="rId4"/>
    <p:sldId id="268" r:id="rId5"/>
    <p:sldId id="269" r:id="rId6"/>
    <p:sldId id="259" r:id="rId7"/>
    <p:sldId id="260" r:id="rId8"/>
    <p:sldId id="262" r:id="rId9"/>
    <p:sldId id="261" r:id="rId10"/>
    <p:sldId id="263" r:id="rId11"/>
    <p:sldId id="265" r:id="rId12"/>
    <p:sldId id="264" r:id="rId13"/>
    <p:sldId id="266" r:id="rId14"/>
    <p:sldId id="270" r:id="rId15"/>
  </p:sldIdLst>
  <p:sldSz cx="24382413" cy="13679488"/>
  <p:notesSz cx="6858000" cy="9144000"/>
  <p:defaultTextStyle>
    <a:defPPr>
      <a:defRPr lang="es-ES_tradnl"/>
    </a:defPPr>
    <a:lvl1pPr marL="0" algn="l" defTabSz="1826971" rtl="0" eaLnBrk="1" latinLnBrk="0" hangingPunct="1">
      <a:defRPr sz="3596" kern="1200">
        <a:solidFill>
          <a:schemeClr val="tx1"/>
        </a:solidFill>
        <a:latin typeface="+mn-lt"/>
        <a:ea typeface="+mn-ea"/>
        <a:cs typeface="+mn-cs"/>
      </a:defRPr>
    </a:lvl1pPr>
    <a:lvl2pPr marL="913486" algn="l" defTabSz="1826971" rtl="0" eaLnBrk="1" latinLnBrk="0" hangingPunct="1">
      <a:defRPr sz="3596" kern="1200">
        <a:solidFill>
          <a:schemeClr val="tx1"/>
        </a:solidFill>
        <a:latin typeface="+mn-lt"/>
        <a:ea typeface="+mn-ea"/>
        <a:cs typeface="+mn-cs"/>
      </a:defRPr>
    </a:lvl2pPr>
    <a:lvl3pPr marL="1826971" algn="l" defTabSz="1826971" rtl="0" eaLnBrk="1" latinLnBrk="0" hangingPunct="1">
      <a:defRPr sz="3596" kern="1200">
        <a:solidFill>
          <a:schemeClr val="tx1"/>
        </a:solidFill>
        <a:latin typeface="+mn-lt"/>
        <a:ea typeface="+mn-ea"/>
        <a:cs typeface="+mn-cs"/>
      </a:defRPr>
    </a:lvl3pPr>
    <a:lvl4pPr marL="2740457" algn="l" defTabSz="1826971" rtl="0" eaLnBrk="1" latinLnBrk="0" hangingPunct="1">
      <a:defRPr sz="3596" kern="1200">
        <a:solidFill>
          <a:schemeClr val="tx1"/>
        </a:solidFill>
        <a:latin typeface="+mn-lt"/>
        <a:ea typeface="+mn-ea"/>
        <a:cs typeface="+mn-cs"/>
      </a:defRPr>
    </a:lvl4pPr>
    <a:lvl5pPr marL="3653942" algn="l" defTabSz="1826971" rtl="0" eaLnBrk="1" latinLnBrk="0" hangingPunct="1">
      <a:defRPr sz="3596" kern="1200">
        <a:solidFill>
          <a:schemeClr val="tx1"/>
        </a:solidFill>
        <a:latin typeface="+mn-lt"/>
        <a:ea typeface="+mn-ea"/>
        <a:cs typeface="+mn-cs"/>
      </a:defRPr>
    </a:lvl5pPr>
    <a:lvl6pPr marL="4567428" algn="l" defTabSz="1826971" rtl="0" eaLnBrk="1" latinLnBrk="0" hangingPunct="1">
      <a:defRPr sz="3596" kern="1200">
        <a:solidFill>
          <a:schemeClr val="tx1"/>
        </a:solidFill>
        <a:latin typeface="+mn-lt"/>
        <a:ea typeface="+mn-ea"/>
        <a:cs typeface="+mn-cs"/>
      </a:defRPr>
    </a:lvl6pPr>
    <a:lvl7pPr marL="5480914" algn="l" defTabSz="1826971" rtl="0" eaLnBrk="1" latinLnBrk="0" hangingPunct="1">
      <a:defRPr sz="3596" kern="1200">
        <a:solidFill>
          <a:schemeClr val="tx1"/>
        </a:solidFill>
        <a:latin typeface="+mn-lt"/>
        <a:ea typeface="+mn-ea"/>
        <a:cs typeface="+mn-cs"/>
      </a:defRPr>
    </a:lvl7pPr>
    <a:lvl8pPr marL="6394399" algn="l" defTabSz="1826971" rtl="0" eaLnBrk="1" latinLnBrk="0" hangingPunct="1">
      <a:defRPr sz="3596" kern="1200">
        <a:solidFill>
          <a:schemeClr val="tx1"/>
        </a:solidFill>
        <a:latin typeface="+mn-lt"/>
        <a:ea typeface="+mn-ea"/>
        <a:cs typeface="+mn-cs"/>
      </a:defRPr>
    </a:lvl8pPr>
    <a:lvl9pPr marL="7307885" algn="l" defTabSz="1826971" rtl="0" eaLnBrk="1" latinLnBrk="0" hangingPunct="1">
      <a:defRPr sz="35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A8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5701"/>
  </p:normalViewPr>
  <p:slideViewPr>
    <p:cSldViewPr snapToGrid="0" snapToObjects="1">
      <p:cViewPr varScale="1">
        <p:scale>
          <a:sx n="44" d="100"/>
          <a:sy n="44" d="100"/>
        </p:scale>
        <p:origin x="6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RA PATRICIA ALONSO CASTELLANOS" userId="e8cabe61-a47a-42b7-b54a-22a4c56f40fc" providerId="ADAL" clId="{2BE1ED5A-BD88-47DE-A71D-AF3EDDC1093E}"/>
    <pc:docChg chg="undo custSel modSld">
      <pc:chgData name="SANDRA PATRICIA ALONSO CASTELLANOS" userId="e8cabe61-a47a-42b7-b54a-22a4c56f40fc" providerId="ADAL" clId="{2BE1ED5A-BD88-47DE-A71D-AF3EDDC1093E}" dt="2024-01-18T19:47:20.609" v="9" actId="14100"/>
      <pc:docMkLst>
        <pc:docMk/>
      </pc:docMkLst>
      <pc:sldChg chg="addSp delSp modSp mod">
        <pc:chgData name="SANDRA PATRICIA ALONSO CASTELLANOS" userId="e8cabe61-a47a-42b7-b54a-22a4c56f40fc" providerId="ADAL" clId="{2BE1ED5A-BD88-47DE-A71D-AF3EDDC1093E}" dt="2024-01-18T19:47:20.609" v="9" actId="14100"/>
        <pc:sldMkLst>
          <pc:docMk/>
          <pc:sldMk cId="1371376398" sldId="256"/>
        </pc:sldMkLst>
      </pc:sldChg>
    </pc:docChg>
  </pc:docChgLst>
  <pc:docChgLst>
    <pc:chgData name="SANDRA PATRICIA ALONSO CASTELLANOS" userId="e8cabe61-a47a-42b7-b54a-22a4c56f40fc" providerId="ADAL" clId="{37BB29C0-2DD2-400E-B7F8-8B18CD593BD5}"/>
    <pc:docChg chg="custSel modSld">
      <pc:chgData name="SANDRA PATRICIA ALONSO CASTELLANOS" userId="e8cabe61-a47a-42b7-b54a-22a4c56f40fc" providerId="ADAL" clId="{37BB29C0-2DD2-400E-B7F8-8B18CD593BD5}" dt="2025-02-03T19:11:58.014" v="38" actId="478"/>
      <pc:docMkLst>
        <pc:docMk/>
      </pc:docMkLst>
      <pc:sldChg chg="modSp mod">
        <pc:chgData name="SANDRA PATRICIA ALONSO CASTELLANOS" userId="e8cabe61-a47a-42b7-b54a-22a4c56f40fc" providerId="ADAL" clId="{37BB29C0-2DD2-400E-B7F8-8B18CD593BD5}" dt="2025-02-03T19:11:52.014" v="36" actId="20577"/>
        <pc:sldMkLst>
          <pc:docMk/>
          <pc:sldMk cId="1371376398" sldId="256"/>
        </pc:sldMkLst>
        <pc:spChg chg="mod">
          <ac:chgData name="SANDRA PATRICIA ALONSO CASTELLANOS" userId="e8cabe61-a47a-42b7-b54a-22a4c56f40fc" providerId="ADAL" clId="{37BB29C0-2DD2-400E-B7F8-8B18CD593BD5}" dt="2025-02-03T19:11:52.014" v="36" actId="20577"/>
          <ac:spMkLst>
            <pc:docMk/>
            <pc:sldMk cId="1371376398" sldId="256"/>
            <ac:spMk id="7" creationId="{5D17A5D5-62CD-641B-B077-07B3688B81B0}"/>
          </ac:spMkLst>
        </pc:spChg>
        <pc:spChg chg="mod">
          <ac:chgData name="SANDRA PATRICIA ALONSO CASTELLANOS" userId="e8cabe61-a47a-42b7-b54a-22a4c56f40fc" providerId="ADAL" clId="{37BB29C0-2DD2-400E-B7F8-8B18CD593BD5}" dt="2025-02-03T19:11:44.067" v="10" actId="20577"/>
          <ac:spMkLst>
            <pc:docMk/>
            <pc:sldMk cId="1371376398" sldId="256"/>
            <ac:spMk id="11" creationId="{5AF073D3-1248-AA36-8A93-7D48EB53A165}"/>
          </ac:spMkLst>
        </pc:spChg>
      </pc:sldChg>
      <pc:sldChg chg="delSp mod">
        <pc:chgData name="SANDRA PATRICIA ALONSO CASTELLANOS" userId="e8cabe61-a47a-42b7-b54a-22a4c56f40fc" providerId="ADAL" clId="{37BB29C0-2DD2-400E-B7F8-8B18CD593BD5}" dt="2025-02-03T19:11:55.769" v="37" actId="478"/>
        <pc:sldMkLst>
          <pc:docMk/>
          <pc:sldMk cId="1975185095" sldId="257"/>
        </pc:sldMkLst>
        <pc:spChg chg="del">
          <ac:chgData name="SANDRA PATRICIA ALONSO CASTELLANOS" userId="e8cabe61-a47a-42b7-b54a-22a4c56f40fc" providerId="ADAL" clId="{37BB29C0-2DD2-400E-B7F8-8B18CD593BD5}" dt="2025-02-03T19:11:55.769" v="37" actId="478"/>
          <ac:spMkLst>
            <pc:docMk/>
            <pc:sldMk cId="1975185095" sldId="257"/>
            <ac:spMk id="10" creationId="{00000000-0000-0000-0000-000000000000}"/>
          </ac:spMkLst>
        </pc:spChg>
      </pc:sldChg>
      <pc:sldChg chg="delSp mod">
        <pc:chgData name="SANDRA PATRICIA ALONSO CASTELLANOS" userId="e8cabe61-a47a-42b7-b54a-22a4c56f40fc" providerId="ADAL" clId="{37BB29C0-2DD2-400E-B7F8-8B18CD593BD5}" dt="2025-02-03T19:11:58.014" v="38" actId="478"/>
        <pc:sldMkLst>
          <pc:docMk/>
          <pc:sldMk cId="1050623718" sldId="258"/>
        </pc:sldMkLst>
        <pc:spChg chg="del">
          <ac:chgData name="SANDRA PATRICIA ALONSO CASTELLANOS" userId="e8cabe61-a47a-42b7-b54a-22a4c56f40fc" providerId="ADAL" clId="{37BB29C0-2DD2-400E-B7F8-8B18CD593BD5}" dt="2025-02-03T19:11:58.014" v="38" actId="478"/>
          <ac:spMkLst>
            <pc:docMk/>
            <pc:sldMk cId="1050623718" sldId="258"/>
            <ac:spMk id="10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38751"/>
            <a:ext cx="18286810" cy="4762488"/>
          </a:xfrm>
        </p:spPr>
        <p:txBody>
          <a:bodyPr anchor="b"/>
          <a:lstStyle>
            <a:lvl1pPr algn="ctr">
              <a:defRPr sz="11968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184899"/>
            <a:ext cx="18286810" cy="3302709"/>
          </a:xfrm>
        </p:spPr>
        <p:txBody>
          <a:bodyPr/>
          <a:lstStyle>
            <a:lvl1pPr marL="0" indent="0" algn="ctr">
              <a:buNone/>
              <a:defRPr sz="4787"/>
            </a:lvl1pPr>
            <a:lvl2pPr marL="911977" indent="0" algn="ctr">
              <a:buNone/>
              <a:defRPr sz="3989"/>
            </a:lvl2pPr>
            <a:lvl3pPr marL="1823954" indent="0" algn="ctr">
              <a:buNone/>
              <a:defRPr sz="3590"/>
            </a:lvl3pPr>
            <a:lvl4pPr marL="2735931" indent="0" algn="ctr">
              <a:buNone/>
              <a:defRPr sz="3192"/>
            </a:lvl4pPr>
            <a:lvl5pPr marL="3647907" indent="0" algn="ctr">
              <a:buNone/>
              <a:defRPr sz="3192"/>
            </a:lvl5pPr>
            <a:lvl6pPr marL="4559884" indent="0" algn="ctr">
              <a:buNone/>
              <a:defRPr sz="3192"/>
            </a:lvl6pPr>
            <a:lvl7pPr marL="5471861" indent="0" algn="ctr">
              <a:buNone/>
              <a:defRPr sz="3192"/>
            </a:lvl7pPr>
            <a:lvl8pPr marL="6383838" indent="0" algn="ctr">
              <a:buNone/>
              <a:defRPr sz="3192"/>
            </a:lvl8pPr>
            <a:lvl9pPr marL="7295815" indent="0" algn="ctr">
              <a:buNone/>
              <a:defRPr sz="3192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8BB9-9125-7044-97DD-28A70DB16692}" type="datetimeFigureOut">
              <a:rPr lang="es-ES_tradnl" smtClean="0"/>
              <a:t>19/02/2025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2525B-DDFA-A440-863B-0674A6D7D27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99650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8BB9-9125-7044-97DD-28A70DB16692}" type="datetimeFigureOut">
              <a:rPr lang="es-ES_tradnl" smtClean="0"/>
              <a:t>19/02/2025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2525B-DDFA-A440-863B-0674A6D7D27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60408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0374"/>
            <a:ext cx="21029831" cy="5690286"/>
          </a:xfrm>
        </p:spPr>
        <p:txBody>
          <a:bodyPr anchor="b"/>
          <a:lstStyle>
            <a:lvl1pPr>
              <a:defRPr sz="11968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54493"/>
            <a:ext cx="21029831" cy="2992387"/>
          </a:xfrm>
        </p:spPr>
        <p:txBody>
          <a:bodyPr/>
          <a:lstStyle>
            <a:lvl1pPr marL="0" indent="0">
              <a:buNone/>
              <a:defRPr sz="4787">
                <a:solidFill>
                  <a:schemeClr val="tx1">
                    <a:tint val="75000"/>
                  </a:schemeClr>
                </a:solidFill>
              </a:defRPr>
            </a:lvl1pPr>
            <a:lvl2pPr marL="911977" indent="0">
              <a:buNone/>
              <a:defRPr sz="3989">
                <a:solidFill>
                  <a:schemeClr val="tx1">
                    <a:tint val="75000"/>
                  </a:schemeClr>
                </a:solidFill>
              </a:defRPr>
            </a:lvl2pPr>
            <a:lvl3pPr marL="1823954" indent="0">
              <a:buNone/>
              <a:defRPr sz="3590">
                <a:solidFill>
                  <a:schemeClr val="tx1">
                    <a:tint val="75000"/>
                  </a:schemeClr>
                </a:solidFill>
              </a:defRPr>
            </a:lvl3pPr>
            <a:lvl4pPr marL="2735931" indent="0">
              <a:buNone/>
              <a:defRPr sz="3192">
                <a:solidFill>
                  <a:schemeClr val="tx1">
                    <a:tint val="75000"/>
                  </a:schemeClr>
                </a:solidFill>
              </a:defRPr>
            </a:lvl4pPr>
            <a:lvl5pPr marL="3647907" indent="0">
              <a:buNone/>
              <a:defRPr sz="3192">
                <a:solidFill>
                  <a:schemeClr val="tx1">
                    <a:tint val="75000"/>
                  </a:schemeClr>
                </a:solidFill>
              </a:defRPr>
            </a:lvl5pPr>
            <a:lvl6pPr marL="4559884" indent="0">
              <a:buNone/>
              <a:defRPr sz="3192">
                <a:solidFill>
                  <a:schemeClr val="tx1">
                    <a:tint val="75000"/>
                  </a:schemeClr>
                </a:solidFill>
              </a:defRPr>
            </a:lvl6pPr>
            <a:lvl7pPr marL="5471861" indent="0">
              <a:buNone/>
              <a:defRPr sz="3192">
                <a:solidFill>
                  <a:schemeClr val="tx1">
                    <a:tint val="75000"/>
                  </a:schemeClr>
                </a:solidFill>
              </a:defRPr>
            </a:lvl7pPr>
            <a:lvl8pPr marL="6383838" indent="0">
              <a:buNone/>
              <a:defRPr sz="3192">
                <a:solidFill>
                  <a:schemeClr val="tx1">
                    <a:tint val="75000"/>
                  </a:schemeClr>
                </a:solidFill>
              </a:defRPr>
            </a:lvl8pPr>
            <a:lvl9pPr marL="7295815" indent="0">
              <a:buNone/>
              <a:defRPr sz="31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8BB9-9125-7044-97DD-28A70DB16692}" type="datetimeFigureOut">
              <a:rPr lang="es-ES_tradnl" smtClean="0"/>
              <a:t>19/02/2025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2525B-DDFA-A440-863B-0674A6D7D27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2446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41531"/>
            <a:ext cx="10362526" cy="8679509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41531"/>
            <a:ext cx="10362526" cy="8679509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8BB9-9125-7044-97DD-28A70DB16692}" type="datetimeFigureOut">
              <a:rPr lang="es-ES_tradnl" smtClean="0"/>
              <a:t>19/02/2025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2525B-DDFA-A440-863B-0674A6D7D27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65327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28307"/>
            <a:ext cx="21029831" cy="2644069"/>
          </a:xfrm>
        </p:spPr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53376"/>
            <a:ext cx="10314903" cy="1643437"/>
          </a:xfrm>
        </p:spPr>
        <p:txBody>
          <a:bodyPr anchor="b"/>
          <a:lstStyle>
            <a:lvl1pPr marL="0" indent="0">
              <a:buNone/>
              <a:defRPr sz="4787" b="1"/>
            </a:lvl1pPr>
            <a:lvl2pPr marL="911977" indent="0">
              <a:buNone/>
              <a:defRPr sz="3989" b="1"/>
            </a:lvl2pPr>
            <a:lvl3pPr marL="1823954" indent="0">
              <a:buNone/>
              <a:defRPr sz="3590" b="1"/>
            </a:lvl3pPr>
            <a:lvl4pPr marL="2735931" indent="0">
              <a:buNone/>
              <a:defRPr sz="3192" b="1"/>
            </a:lvl4pPr>
            <a:lvl5pPr marL="3647907" indent="0">
              <a:buNone/>
              <a:defRPr sz="3192" b="1"/>
            </a:lvl5pPr>
            <a:lvl6pPr marL="4559884" indent="0">
              <a:buNone/>
              <a:defRPr sz="3192" b="1"/>
            </a:lvl6pPr>
            <a:lvl7pPr marL="5471861" indent="0">
              <a:buNone/>
              <a:defRPr sz="3192" b="1"/>
            </a:lvl7pPr>
            <a:lvl8pPr marL="6383838" indent="0">
              <a:buNone/>
              <a:defRPr sz="3192" b="1"/>
            </a:lvl8pPr>
            <a:lvl9pPr marL="7295815" indent="0">
              <a:buNone/>
              <a:defRPr sz="3192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4996813"/>
            <a:ext cx="10314903" cy="7349559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53376"/>
            <a:ext cx="10365701" cy="1643437"/>
          </a:xfrm>
        </p:spPr>
        <p:txBody>
          <a:bodyPr anchor="b"/>
          <a:lstStyle>
            <a:lvl1pPr marL="0" indent="0">
              <a:buNone/>
              <a:defRPr sz="4787" b="1"/>
            </a:lvl1pPr>
            <a:lvl2pPr marL="911977" indent="0">
              <a:buNone/>
              <a:defRPr sz="3989" b="1"/>
            </a:lvl2pPr>
            <a:lvl3pPr marL="1823954" indent="0">
              <a:buNone/>
              <a:defRPr sz="3590" b="1"/>
            </a:lvl3pPr>
            <a:lvl4pPr marL="2735931" indent="0">
              <a:buNone/>
              <a:defRPr sz="3192" b="1"/>
            </a:lvl4pPr>
            <a:lvl5pPr marL="3647907" indent="0">
              <a:buNone/>
              <a:defRPr sz="3192" b="1"/>
            </a:lvl5pPr>
            <a:lvl6pPr marL="4559884" indent="0">
              <a:buNone/>
              <a:defRPr sz="3192" b="1"/>
            </a:lvl6pPr>
            <a:lvl7pPr marL="5471861" indent="0">
              <a:buNone/>
              <a:defRPr sz="3192" b="1"/>
            </a:lvl7pPr>
            <a:lvl8pPr marL="6383838" indent="0">
              <a:buNone/>
              <a:defRPr sz="3192" b="1"/>
            </a:lvl8pPr>
            <a:lvl9pPr marL="7295815" indent="0">
              <a:buNone/>
              <a:defRPr sz="3192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4996813"/>
            <a:ext cx="10365701" cy="7349559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8BB9-9125-7044-97DD-28A70DB16692}" type="datetimeFigureOut">
              <a:rPr lang="es-ES_tradnl" smtClean="0"/>
              <a:t>19/02/2025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2525B-DDFA-A440-863B-0674A6D7D27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6110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8BB9-9125-7044-97DD-28A70DB16692}" type="datetimeFigureOut">
              <a:rPr lang="es-ES_tradnl" smtClean="0"/>
              <a:t>19/02/2025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2525B-DDFA-A440-863B-0674A6D7D27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77805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8BB9-9125-7044-97DD-28A70DB16692}" type="datetimeFigureOut">
              <a:rPr lang="es-ES_tradnl" smtClean="0"/>
              <a:t>19/02/2025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2525B-DDFA-A440-863B-0674A6D7D27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43608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1966"/>
            <a:ext cx="7863962" cy="3191881"/>
          </a:xfrm>
        </p:spPr>
        <p:txBody>
          <a:bodyPr anchor="b"/>
          <a:lstStyle>
            <a:lvl1pPr>
              <a:defRPr sz="6383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69594"/>
            <a:ext cx="12343597" cy="9721303"/>
          </a:xfrm>
        </p:spPr>
        <p:txBody>
          <a:bodyPr/>
          <a:lstStyle>
            <a:lvl1pPr>
              <a:defRPr sz="6383"/>
            </a:lvl1pPr>
            <a:lvl2pPr>
              <a:defRPr sz="5585"/>
            </a:lvl2pPr>
            <a:lvl3pPr>
              <a:defRPr sz="4787"/>
            </a:lvl3pPr>
            <a:lvl4pPr>
              <a:defRPr sz="3989"/>
            </a:lvl4pPr>
            <a:lvl5pPr>
              <a:defRPr sz="3989"/>
            </a:lvl5pPr>
            <a:lvl6pPr>
              <a:defRPr sz="3989"/>
            </a:lvl6pPr>
            <a:lvl7pPr>
              <a:defRPr sz="3989"/>
            </a:lvl7pPr>
            <a:lvl8pPr>
              <a:defRPr sz="3989"/>
            </a:lvl8pPr>
            <a:lvl9pPr>
              <a:defRPr sz="3989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03846"/>
            <a:ext cx="7863962" cy="7602883"/>
          </a:xfrm>
        </p:spPr>
        <p:txBody>
          <a:bodyPr/>
          <a:lstStyle>
            <a:lvl1pPr marL="0" indent="0">
              <a:buNone/>
              <a:defRPr sz="3192"/>
            </a:lvl1pPr>
            <a:lvl2pPr marL="911977" indent="0">
              <a:buNone/>
              <a:defRPr sz="2793"/>
            </a:lvl2pPr>
            <a:lvl3pPr marL="1823954" indent="0">
              <a:buNone/>
              <a:defRPr sz="2394"/>
            </a:lvl3pPr>
            <a:lvl4pPr marL="2735931" indent="0">
              <a:buNone/>
              <a:defRPr sz="1995"/>
            </a:lvl4pPr>
            <a:lvl5pPr marL="3647907" indent="0">
              <a:buNone/>
              <a:defRPr sz="1995"/>
            </a:lvl5pPr>
            <a:lvl6pPr marL="4559884" indent="0">
              <a:buNone/>
              <a:defRPr sz="1995"/>
            </a:lvl6pPr>
            <a:lvl7pPr marL="5471861" indent="0">
              <a:buNone/>
              <a:defRPr sz="1995"/>
            </a:lvl7pPr>
            <a:lvl8pPr marL="6383838" indent="0">
              <a:buNone/>
              <a:defRPr sz="1995"/>
            </a:lvl8pPr>
            <a:lvl9pPr marL="7295815" indent="0">
              <a:buNone/>
              <a:defRPr sz="199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8BB9-9125-7044-97DD-28A70DB16692}" type="datetimeFigureOut">
              <a:rPr lang="es-ES_tradnl" smtClean="0"/>
              <a:t>19/02/2025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2525B-DDFA-A440-863B-0674A6D7D27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42954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1966"/>
            <a:ext cx="7863962" cy="3191881"/>
          </a:xfrm>
        </p:spPr>
        <p:txBody>
          <a:bodyPr anchor="b"/>
          <a:lstStyle>
            <a:lvl1pPr>
              <a:defRPr sz="6383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69594"/>
            <a:ext cx="12343597" cy="9721303"/>
          </a:xfrm>
        </p:spPr>
        <p:txBody>
          <a:bodyPr anchor="t"/>
          <a:lstStyle>
            <a:lvl1pPr marL="0" indent="0">
              <a:buNone/>
              <a:defRPr sz="6383"/>
            </a:lvl1pPr>
            <a:lvl2pPr marL="911977" indent="0">
              <a:buNone/>
              <a:defRPr sz="5585"/>
            </a:lvl2pPr>
            <a:lvl3pPr marL="1823954" indent="0">
              <a:buNone/>
              <a:defRPr sz="4787"/>
            </a:lvl3pPr>
            <a:lvl4pPr marL="2735931" indent="0">
              <a:buNone/>
              <a:defRPr sz="3989"/>
            </a:lvl4pPr>
            <a:lvl5pPr marL="3647907" indent="0">
              <a:buNone/>
              <a:defRPr sz="3989"/>
            </a:lvl5pPr>
            <a:lvl6pPr marL="4559884" indent="0">
              <a:buNone/>
              <a:defRPr sz="3989"/>
            </a:lvl6pPr>
            <a:lvl7pPr marL="5471861" indent="0">
              <a:buNone/>
              <a:defRPr sz="3989"/>
            </a:lvl7pPr>
            <a:lvl8pPr marL="6383838" indent="0">
              <a:buNone/>
              <a:defRPr sz="3989"/>
            </a:lvl8pPr>
            <a:lvl9pPr marL="7295815" indent="0">
              <a:buNone/>
              <a:defRPr sz="3989"/>
            </a:lvl9pPr>
          </a:lstStyle>
          <a:p>
            <a:r>
              <a:rPr lang="es-ES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03846"/>
            <a:ext cx="7863962" cy="7602883"/>
          </a:xfrm>
        </p:spPr>
        <p:txBody>
          <a:bodyPr/>
          <a:lstStyle>
            <a:lvl1pPr marL="0" indent="0">
              <a:buNone/>
              <a:defRPr sz="3192"/>
            </a:lvl1pPr>
            <a:lvl2pPr marL="911977" indent="0">
              <a:buNone/>
              <a:defRPr sz="2793"/>
            </a:lvl2pPr>
            <a:lvl3pPr marL="1823954" indent="0">
              <a:buNone/>
              <a:defRPr sz="2394"/>
            </a:lvl3pPr>
            <a:lvl4pPr marL="2735931" indent="0">
              <a:buNone/>
              <a:defRPr sz="1995"/>
            </a:lvl4pPr>
            <a:lvl5pPr marL="3647907" indent="0">
              <a:buNone/>
              <a:defRPr sz="1995"/>
            </a:lvl5pPr>
            <a:lvl6pPr marL="4559884" indent="0">
              <a:buNone/>
              <a:defRPr sz="1995"/>
            </a:lvl6pPr>
            <a:lvl7pPr marL="5471861" indent="0">
              <a:buNone/>
              <a:defRPr sz="1995"/>
            </a:lvl7pPr>
            <a:lvl8pPr marL="6383838" indent="0">
              <a:buNone/>
              <a:defRPr sz="1995"/>
            </a:lvl8pPr>
            <a:lvl9pPr marL="7295815" indent="0">
              <a:buNone/>
              <a:defRPr sz="199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8BB9-9125-7044-97DD-28A70DB16692}" type="datetimeFigureOut">
              <a:rPr lang="es-ES_tradnl" smtClean="0"/>
              <a:t>19/02/2025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2525B-DDFA-A440-863B-0674A6D7D27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91889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8BB9-9125-7044-97DD-28A70DB16692}" type="datetimeFigureOut">
              <a:rPr lang="es-ES_tradnl" smtClean="0"/>
              <a:t>19/02/2025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2525B-DDFA-A440-863B-0674A6D7D27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37834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28306"/>
            <a:ext cx="5257458" cy="11592734"/>
          </a:xfrm>
        </p:spPr>
        <p:txBody>
          <a:bodyPr vert="eaVert"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28306"/>
            <a:ext cx="15467593" cy="1159273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8BB9-9125-7044-97DD-28A70DB16692}" type="datetimeFigureOut">
              <a:rPr lang="es-ES_tradnl" smtClean="0"/>
              <a:t>19/02/2025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2525B-DDFA-A440-863B-0674A6D7D27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05829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28307"/>
            <a:ext cx="21029831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41531"/>
            <a:ext cx="21029831" cy="8679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678860"/>
            <a:ext cx="5486043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68BB9-9125-7044-97DD-28A70DB16692}" type="datetimeFigureOut">
              <a:rPr lang="es-ES_tradnl" smtClean="0"/>
              <a:t>19/02/2025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678860"/>
            <a:ext cx="8229064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678860"/>
            <a:ext cx="5486043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B2525B-DDFA-A440-863B-0674A6D7D27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68858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3954" rtl="0" eaLnBrk="1" latinLnBrk="0" hangingPunct="1">
        <a:lnSpc>
          <a:spcPct val="90000"/>
        </a:lnSpc>
        <a:spcBef>
          <a:spcPct val="0"/>
        </a:spcBef>
        <a:buNone/>
        <a:defRPr sz="877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5988" indent="-455988" algn="l" defTabSz="1823954" rtl="0" eaLnBrk="1" latinLnBrk="0" hangingPunct="1">
        <a:lnSpc>
          <a:spcPct val="90000"/>
        </a:lnSpc>
        <a:spcBef>
          <a:spcPts val="1995"/>
        </a:spcBef>
        <a:buFont typeface="Arial" panose="020B0604020202020204" pitchFamily="34" charset="0"/>
        <a:buChar char="•"/>
        <a:defRPr sz="5585" kern="1200">
          <a:solidFill>
            <a:schemeClr val="tx1"/>
          </a:solidFill>
          <a:latin typeface="+mn-lt"/>
          <a:ea typeface="+mn-ea"/>
          <a:cs typeface="+mn-cs"/>
        </a:defRPr>
      </a:lvl1pPr>
      <a:lvl2pPr marL="1367965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4787" kern="1200">
          <a:solidFill>
            <a:schemeClr val="tx1"/>
          </a:solidFill>
          <a:latin typeface="+mn-lt"/>
          <a:ea typeface="+mn-ea"/>
          <a:cs typeface="+mn-cs"/>
        </a:defRPr>
      </a:lvl2pPr>
      <a:lvl3pPr marL="2279942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989" kern="1200">
          <a:solidFill>
            <a:schemeClr val="tx1"/>
          </a:solidFill>
          <a:latin typeface="+mn-lt"/>
          <a:ea typeface="+mn-ea"/>
          <a:cs typeface="+mn-cs"/>
        </a:defRPr>
      </a:lvl3pPr>
      <a:lvl4pPr marL="3191919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4pPr>
      <a:lvl5pPr marL="4103896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5pPr>
      <a:lvl6pPr marL="5015873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6pPr>
      <a:lvl7pPr marL="5927849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7pPr>
      <a:lvl8pPr marL="6839826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8pPr>
      <a:lvl9pPr marL="7751803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1pPr>
      <a:lvl2pPr marL="911977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2pPr>
      <a:lvl3pPr marL="1823954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3pPr>
      <a:lvl4pPr marL="2735931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4pPr>
      <a:lvl5pPr marL="3647907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5pPr>
      <a:lvl6pPr marL="4559884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6pPr>
      <a:lvl7pPr marL="5471861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7pPr>
      <a:lvl8pPr marL="6383838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8pPr>
      <a:lvl9pPr marL="7295815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mailto:guamo.ietlachamba@Sedtolima.edu.co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0"/>
            <a:ext cx="24319090" cy="1367948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051" y="11446054"/>
            <a:ext cx="2219993" cy="1225217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46" y="745827"/>
            <a:ext cx="7421185" cy="298004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D896FAB-7E88-A8CA-110A-BA0E7D3F2CFA}"/>
              </a:ext>
            </a:extLst>
          </p:cNvPr>
          <p:cNvSpPr txBox="1"/>
          <p:nvPr/>
        </p:nvSpPr>
        <p:spPr>
          <a:xfrm>
            <a:off x="3376246" y="3786302"/>
            <a:ext cx="182176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5400" b="1" dirty="0">
                <a:solidFill>
                  <a:srgbClr val="D0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INSTITUCION EDUCATIVA TECNICA LA CHAMBA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D17A5D5-62CD-641B-B077-07B3688B81B0}"/>
              </a:ext>
            </a:extLst>
          </p:cNvPr>
          <p:cNvSpPr txBox="1"/>
          <p:nvPr/>
        </p:nvSpPr>
        <p:spPr>
          <a:xfrm>
            <a:off x="7807618" y="9359989"/>
            <a:ext cx="92528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D0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Vereda La Chamba, Guamo - Tolima</a:t>
            </a:r>
            <a:endParaRPr lang="es-CO" sz="3600" b="1" dirty="0">
              <a:solidFill>
                <a:srgbClr val="D0A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 Título">
            <a:extLst>
              <a:ext uri="{FF2B5EF4-FFF2-40B4-BE49-F238E27FC236}">
                <a16:creationId xmlns:a16="http://schemas.microsoft.com/office/drawing/2014/main" id="{5AF073D3-1248-AA36-8A93-7D48EB53A165}"/>
              </a:ext>
            </a:extLst>
          </p:cNvPr>
          <p:cNvSpPr txBox="1">
            <a:spLocks/>
          </p:cNvSpPr>
          <p:nvPr/>
        </p:nvSpPr>
        <p:spPr>
          <a:xfrm>
            <a:off x="5038166" y="6556599"/>
            <a:ext cx="14791764" cy="15822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4800" b="1" dirty="0" smtClean="0">
                <a:solidFill>
                  <a:srgbClr val="D0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GESTION </a:t>
            </a:r>
            <a:r>
              <a:rPr lang="es-ES" sz="4800" b="1" dirty="0">
                <a:solidFill>
                  <a:srgbClr val="D0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DIRECTIVA</a:t>
            </a:r>
            <a:br>
              <a:rPr lang="es-ES" sz="4800" b="1" dirty="0">
                <a:solidFill>
                  <a:srgbClr val="D0A8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4800" b="1" dirty="0">
                <a:solidFill>
                  <a:srgbClr val="D0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VIGENCIA 2024</a:t>
            </a:r>
          </a:p>
        </p:txBody>
      </p:sp>
    </p:spTree>
    <p:extLst>
      <p:ext uri="{BB962C8B-B14F-4D97-AF65-F5344CB8AC3E}">
        <p14:creationId xmlns:p14="http://schemas.microsoft.com/office/powerpoint/2010/main" val="1371376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14827"/>
            <a:ext cx="5949773" cy="14986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3567" y="1042091"/>
            <a:ext cx="12484436" cy="2644069"/>
          </a:xfrm>
        </p:spPr>
        <p:txBody>
          <a:bodyPr>
            <a:normAutofit/>
          </a:bodyPr>
          <a:lstStyle/>
          <a:p>
            <a:r>
              <a:rPr lang="es-MX" sz="4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Gestión </a:t>
            </a:r>
            <a:r>
              <a:rPr lang="es-MX" sz="4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Directiva</a:t>
            </a:r>
            <a:endParaRPr lang="es-ES_tradnl" sz="7000" b="1" dirty="0">
              <a:latin typeface="Montserrat" charset="0"/>
              <a:ea typeface="Montserrat" charset="0"/>
              <a:cs typeface="Montserrat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4513" y="0"/>
            <a:ext cx="977900" cy="135128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7070925" y="469358"/>
            <a:ext cx="15844638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8239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77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6000" b="1" dirty="0" smtClean="0">
                <a:latin typeface="Montserrat SemiBold" charset="0"/>
                <a:ea typeface="Montserrat SemiBold" charset="0"/>
                <a:cs typeface="Montserrat SemiBold" charset="0"/>
              </a:rPr>
              <a:t>Información General</a:t>
            </a:r>
            <a:endParaRPr lang="es-ES_tradnl" sz="6000" b="1" dirty="0">
              <a:solidFill>
                <a:schemeClr val="accent2">
                  <a:lumMod val="50000"/>
                </a:schemeClr>
              </a:solidFill>
              <a:latin typeface="Montserrat SemiBold" charset="0"/>
              <a:ea typeface="Montserrat SemiBold" charset="0"/>
              <a:cs typeface="Montserrat SemiBold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 flipH="1">
            <a:off x="-33376" y="12376468"/>
            <a:ext cx="21023617" cy="130302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296" y="2462047"/>
            <a:ext cx="13157200" cy="254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4919" y="427442"/>
            <a:ext cx="3850644" cy="3850644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001486" y="3773246"/>
            <a:ext cx="202692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b="1" dirty="0"/>
              <a:t>Nombre de la Institución:</a:t>
            </a:r>
            <a:r>
              <a:rPr lang="es-MX" sz="5400" dirty="0"/>
              <a:t> Institución Educativa Técnica La Chamba</a:t>
            </a:r>
          </a:p>
          <a:p>
            <a:r>
              <a:rPr lang="es-MX" sz="5400" b="1" dirty="0"/>
              <a:t>Código DANE:</a:t>
            </a:r>
            <a:r>
              <a:rPr lang="es-MX" sz="5400" dirty="0"/>
              <a:t> </a:t>
            </a:r>
            <a:r>
              <a:rPr lang="es-MX" sz="5400" dirty="0" smtClean="0"/>
              <a:t>273319000859</a:t>
            </a:r>
          </a:p>
          <a:p>
            <a:r>
              <a:rPr lang="es-MX" sz="5400" b="1" dirty="0" smtClean="0"/>
              <a:t>NIT: </a:t>
            </a:r>
            <a:r>
              <a:rPr lang="es-MX" sz="5400" dirty="0" smtClean="0"/>
              <a:t>809003117-1</a:t>
            </a:r>
            <a:endParaRPr lang="es-MX" sz="5400" b="1" dirty="0"/>
          </a:p>
          <a:p>
            <a:r>
              <a:rPr lang="es-MX" sz="5400" b="1" dirty="0"/>
              <a:t>Localización:</a:t>
            </a:r>
            <a:r>
              <a:rPr lang="es-MX" sz="5400" dirty="0"/>
              <a:t> </a:t>
            </a:r>
            <a:r>
              <a:rPr lang="es-MX" sz="5400" dirty="0" smtClean="0"/>
              <a:t>Vereda La Chamba - Guamo</a:t>
            </a:r>
            <a:r>
              <a:rPr lang="es-MX" sz="5400" dirty="0"/>
              <a:t>, Tolima</a:t>
            </a:r>
          </a:p>
          <a:p>
            <a:r>
              <a:rPr lang="es-MX" sz="5400" b="1" dirty="0"/>
              <a:t>Modalidad:</a:t>
            </a:r>
            <a:r>
              <a:rPr lang="es-MX" sz="5400" dirty="0"/>
              <a:t> Técnica </a:t>
            </a:r>
            <a:r>
              <a:rPr lang="es-MX" sz="5400" dirty="0" smtClean="0"/>
              <a:t>Artesanal</a:t>
            </a:r>
          </a:p>
          <a:p>
            <a:r>
              <a:rPr lang="es-MX" sz="5400" b="1" dirty="0" smtClean="0"/>
              <a:t>Correo electrónico: </a:t>
            </a:r>
            <a:r>
              <a:rPr lang="es-MX" sz="5400" dirty="0" smtClean="0">
                <a:hlinkClick r:id="rId7"/>
              </a:rPr>
              <a:t>guamo.ietlachamba@sedtolima.edu.co</a:t>
            </a:r>
            <a:endParaRPr lang="es-MX" sz="5400" dirty="0" smtClean="0"/>
          </a:p>
          <a:p>
            <a:endParaRPr lang="es-MX" sz="5400" b="1" dirty="0"/>
          </a:p>
          <a:p>
            <a:r>
              <a:rPr lang="es-MX" sz="5400" b="1" dirty="0" smtClean="0"/>
              <a:t>Rectora: </a:t>
            </a:r>
            <a:r>
              <a:rPr lang="es-MX" sz="5400" dirty="0" smtClean="0"/>
              <a:t>Lina María Vera Castro</a:t>
            </a:r>
            <a:endParaRPr lang="es-MX" sz="5400" b="1" dirty="0"/>
          </a:p>
        </p:txBody>
      </p:sp>
    </p:spTree>
    <p:extLst>
      <p:ext uri="{BB962C8B-B14F-4D97-AF65-F5344CB8AC3E}">
        <p14:creationId xmlns:p14="http://schemas.microsoft.com/office/powerpoint/2010/main" val="105062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14827"/>
            <a:ext cx="5949773" cy="14986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3567" y="1042091"/>
            <a:ext cx="12484436" cy="2644069"/>
          </a:xfrm>
        </p:spPr>
        <p:txBody>
          <a:bodyPr>
            <a:normAutofit/>
          </a:bodyPr>
          <a:lstStyle/>
          <a:p>
            <a:r>
              <a:rPr lang="es-MX" sz="4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Direccionamiento</a:t>
            </a:r>
            <a:endParaRPr lang="es-ES_tradnl" sz="7000" b="1" dirty="0">
              <a:latin typeface="Montserrat" charset="0"/>
              <a:ea typeface="Montserrat" charset="0"/>
              <a:cs typeface="Montserrat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4513" y="0"/>
            <a:ext cx="977900" cy="135128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7070925" y="469358"/>
            <a:ext cx="15844638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8239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77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6000" b="1" dirty="0" smtClean="0">
                <a:latin typeface="Montserrat SemiBold" charset="0"/>
                <a:ea typeface="Montserrat SemiBold" charset="0"/>
                <a:cs typeface="Montserrat SemiBold" charset="0"/>
              </a:rPr>
              <a:t>Misión</a:t>
            </a:r>
            <a:endParaRPr lang="es-ES_tradnl" sz="6000" b="1" dirty="0">
              <a:solidFill>
                <a:schemeClr val="accent2">
                  <a:lumMod val="50000"/>
                </a:schemeClr>
              </a:solidFill>
              <a:latin typeface="Montserrat SemiBold" charset="0"/>
              <a:ea typeface="Montserrat SemiBold" charset="0"/>
              <a:cs typeface="Montserrat SemiBold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 flipH="1">
            <a:off x="-33376" y="12376468"/>
            <a:ext cx="21023617" cy="130302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296" y="2462047"/>
            <a:ext cx="13157200" cy="254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4919" y="427442"/>
            <a:ext cx="3850644" cy="3850644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721041" y="3780035"/>
            <a:ext cx="20269200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5400" dirty="0"/>
              <a:t>La Institución Educativa Técnica La Chamba, es una institución de carácter oficial que tiene como propósito formar integralmente desde la educación inicial niños, niñas y adolescentes transformadores de la realidad, capaces de enfrentar el mundo con conocimientos técnicos y el fomento por la cultura empresarial enfocada a la venta y producción de productos artesanales en barro, dando respuesta a las necesidades sociales, económicas y culturales de la región a través de la implementación de la </a:t>
            </a:r>
            <a:r>
              <a:rPr lang="es-MX" sz="5400" dirty="0" smtClean="0"/>
              <a:t>Jornada </a:t>
            </a:r>
            <a:r>
              <a:rPr lang="es-MX" sz="5400" dirty="0"/>
              <a:t>Única y el modelo pedagógico constructivista humanista adoptado por la institución. </a:t>
            </a:r>
            <a:endParaRPr lang="es-MX" sz="8800" b="1" dirty="0"/>
          </a:p>
        </p:txBody>
      </p:sp>
    </p:spTree>
    <p:extLst>
      <p:ext uri="{BB962C8B-B14F-4D97-AF65-F5344CB8AC3E}">
        <p14:creationId xmlns:p14="http://schemas.microsoft.com/office/powerpoint/2010/main" val="107188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14827"/>
            <a:ext cx="5949773" cy="14986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3567" y="1042091"/>
            <a:ext cx="12484436" cy="2644069"/>
          </a:xfrm>
        </p:spPr>
        <p:txBody>
          <a:bodyPr>
            <a:normAutofit/>
          </a:bodyPr>
          <a:lstStyle/>
          <a:p>
            <a:r>
              <a:rPr lang="es-MX" sz="4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Direccionamiento</a:t>
            </a:r>
            <a:endParaRPr lang="es-ES_tradnl" sz="7000" b="1" dirty="0">
              <a:latin typeface="Montserrat" charset="0"/>
              <a:ea typeface="Montserrat" charset="0"/>
              <a:cs typeface="Montserrat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4513" y="0"/>
            <a:ext cx="977900" cy="135128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7070925" y="469358"/>
            <a:ext cx="15844638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8239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77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6000" b="1" dirty="0">
                <a:latin typeface="Montserrat SemiBold" charset="0"/>
                <a:ea typeface="Montserrat SemiBold" charset="0"/>
                <a:cs typeface="Montserrat SemiBold" charset="0"/>
              </a:rPr>
              <a:t>V</a:t>
            </a:r>
            <a:r>
              <a:rPr lang="es-ES_tradnl" sz="6000" b="1" dirty="0" smtClean="0">
                <a:latin typeface="Montserrat SemiBold" charset="0"/>
                <a:ea typeface="Montserrat SemiBold" charset="0"/>
                <a:cs typeface="Montserrat SemiBold" charset="0"/>
              </a:rPr>
              <a:t>isión</a:t>
            </a:r>
            <a:endParaRPr lang="es-ES_tradnl" sz="6000" b="1" dirty="0">
              <a:solidFill>
                <a:schemeClr val="accent2">
                  <a:lumMod val="50000"/>
                </a:schemeClr>
              </a:solidFill>
              <a:latin typeface="Montserrat SemiBold" charset="0"/>
              <a:ea typeface="Montserrat SemiBold" charset="0"/>
              <a:cs typeface="Montserrat SemiBold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 flipH="1">
            <a:off x="-33376" y="12376468"/>
            <a:ext cx="21023617" cy="130302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296" y="2462047"/>
            <a:ext cx="13157200" cy="254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4919" y="427442"/>
            <a:ext cx="3850644" cy="3850644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721041" y="3780035"/>
            <a:ext cx="20269200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5400" dirty="0"/>
              <a:t>La Institución Educativa Técnica la Chamba, proyecta  para el año 2030, ser una institución  reconocida en el departamento por elaborar productos artesanales de calidad e incorporándose al corredor vial, mediante el perfeccionamiento de aptitudes, habilidades y destrezas afines;  generando individuos comprometidos y orientados hacia el liderazgo empresarial; formadora de bachilleres técnicos, con pensamiento ético, crítico, e innovador que se distingan por su alta calidad humana competentes laboral </a:t>
            </a:r>
            <a:r>
              <a:rPr lang="es-MX" sz="5400" dirty="0" smtClean="0"/>
              <a:t>y socialmente</a:t>
            </a:r>
            <a:r>
              <a:rPr lang="es-MX" sz="5400" dirty="0"/>
              <a:t>; logrando así </a:t>
            </a:r>
            <a:r>
              <a:rPr lang="es-MX" sz="5400" dirty="0" smtClean="0"/>
              <a:t>elevar su </a:t>
            </a:r>
            <a:r>
              <a:rPr lang="es-MX" sz="5400" dirty="0"/>
              <a:t>calidad de vida y  el  de los habitantes de la  región. </a:t>
            </a:r>
            <a:r>
              <a:rPr lang="es-MX" sz="8800" dirty="0"/>
              <a:t> </a:t>
            </a:r>
            <a:endParaRPr lang="es-MX" sz="19900" b="1" dirty="0"/>
          </a:p>
        </p:txBody>
      </p:sp>
    </p:spTree>
    <p:extLst>
      <p:ext uri="{BB962C8B-B14F-4D97-AF65-F5344CB8AC3E}">
        <p14:creationId xmlns:p14="http://schemas.microsoft.com/office/powerpoint/2010/main" val="130158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14827"/>
            <a:ext cx="5949773" cy="14986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3567" y="1042091"/>
            <a:ext cx="12484436" cy="2644069"/>
          </a:xfrm>
        </p:spPr>
        <p:txBody>
          <a:bodyPr>
            <a:normAutofit/>
          </a:bodyPr>
          <a:lstStyle/>
          <a:p>
            <a:r>
              <a:rPr lang="es-MX" sz="4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Direccionamiento</a:t>
            </a:r>
            <a:endParaRPr lang="es-ES_tradnl" sz="7000" b="1" dirty="0">
              <a:latin typeface="Montserrat" charset="0"/>
              <a:ea typeface="Montserrat" charset="0"/>
              <a:cs typeface="Montserrat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4513" y="0"/>
            <a:ext cx="977900" cy="135128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7070925" y="469358"/>
            <a:ext cx="15844638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8239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77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6000" b="1" dirty="0" smtClean="0">
                <a:latin typeface="Montserrat SemiBold" charset="0"/>
                <a:ea typeface="Montserrat SemiBold" charset="0"/>
                <a:cs typeface="Montserrat SemiBold" charset="0"/>
              </a:rPr>
              <a:t>Principios</a:t>
            </a:r>
            <a:endParaRPr lang="es-ES_tradnl" sz="6000" b="1" dirty="0">
              <a:solidFill>
                <a:schemeClr val="accent2">
                  <a:lumMod val="50000"/>
                </a:schemeClr>
              </a:solidFill>
              <a:latin typeface="Montserrat SemiBold" charset="0"/>
              <a:ea typeface="Montserrat SemiBold" charset="0"/>
              <a:cs typeface="Montserrat SemiBold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 flipH="1">
            <a:off x="-33376" y="12376468"/>
            <a:ext cx="21023617" cy="130302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296" y="2462047"/>
            <a:ext cx="13157200" cy="254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4919" y="427442"/>
            <a:ext cx="3850644" cy="3850644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676399" y="3780035"/>
            <a:ext cx="1931384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 algn="just">
              <a:buFont typeface="Wingdings" panose="05000000000000000000" pitchFamily="2" charset="2"/>
              <a:buChar char="ü"/>
            </a:pPr>
            <a:r>
              <a:rPr lang="es-MX" sz="5400" dirty="0"/>
              <a:t>Liderazgo profesional de </a:t>
            </a:r>
            <a:r>
              <a:rPr lang="es-MX" sz="5400" dirty="0" smtClean="0"/>
              <a:t>dirección</a:t>
            </a:r>
          </a:p>
          <a:p>
            <a:pPr marL="1143000" indent="-1143000" algn="just">
              <a:buFont typeface="Wingdings" panose="05000000000000000000" pitchFamily="2" charset="2"/>
              <a:buChar char="ü"/>
            </a:pPr>
            <a:r>
              <a:rPr lang="es-MX" sz="5400" dirty="0" smtClean="0"/>
              <a:t>Estrategias </a:t>
            </a:r>
            <a:r>
              <a:rPr lang="es-MX" sz="5400" dirty="0"/>
              <a:t>para el desarrollo del </a:t>
            </a:r>
            <a:r>
              <a:rPr lang="es-MX" sz="5400" dirty="0" smtClean="0"/>
              <a:t>personal</a:t>
            </a:r>
          </a:p>
          <a:p>
            <a:pPr marL="1143000" indent="-1143000" algn="just">
              <a:buFont typeface="Wingdings" panose="05000000000000000000" pitchFamily="2" charset="2"/>
              <a:buChar char="ü"/>
            </a:pPr>
            <a:r>
              <a:rPr lang="es-MX" sz="5400" dirty="0"/>
              <a:t>Profesionalidad de la </a:t>
            </a:r>
            <a:r>
              <a:rPr lang="es-MX" sz="5400" dirty="0" smtClean="0"/>
              <a:t>docencia</a:t>
            </a:r>
          </a:p>
          <a:p>
            <a:pPr marL="1143000" indent="-1143000" algn="just">
              <a:buFont typeface="Wingdings" panose="05000000000000000000" pitchFamily="2" charset="2"/>
              <a:buChar char="ü"/>
            </a:pPr>
            <a:r>
              <a:rPr lang="es-MX" sz="5400" dirty="0"/>
              <a:t>Atención a los derechos y responsabilidad de los </a:t>
            </a:r>
            <a:r>
              <a:rPr lang="es-MX" sz="5400" dirty="0" smtClean="0"/>
              <a:t>estudiantes</a:t>
            </a:r>
          </a:p>
          <a:p>
            <a:pPr marL="1143000" indent="-1143000" algn="just">
              <a:buFont typeface="Wingdings" panose="05000000000000000000" pitchFamily="2" charset="2"/>
              <a:buChar char="ü"/>
            </a:pPr>
            <a:r>
              <a:rPr lang="es-PE" sz="5400" dirty="0"/>
              <a:t>Formación </a:t>
            </a:r>
            <a:r>
              <a:rPr lang="es-PE" sz="5400" dirty="0" smtClean="0"/>
              <a:t>ambiental</a:t>
            </a:r>
          </a:p>
          <a:p>
            <a:pPr marL="1143000" indent="-1143000" algn="just">
              <a:buFont typeface="Wingdings" panose="05000000000000000000" pitchFamily="2" charset="2"/>
              <a:buChar char="ü"/>
            </a:pPr>
            <a:r>
              <a:rPr lang="es-MX" sz="5400" dirty="0"/>
              <a:t>Formación de personas virtuosas</a:t>
            </a:r>
          </a:p>
        </p:txBody>
      </p:sp>
    </p:spTree>
    <p:extLst>
      <p:ext uri="{BB962C8B-B14F-4D97-AF65-F5344CB8AC3E}">
        <p14:creationId xmlns:p14="http://schemas.microsoft.com/office/powerpoint/2010/main" val="361190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4919" y="427442"/>
            <a:ext cx="3850644" cy="3850644"/>
          </a:xfrm>
          <a:prstGeom prst="rect">
            <a:avLst/>
          </a:prstGeom>
        </p:spPr>
      </p:pic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14827"/>
            <a:ext cx="5949773" cy="14986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3567" y="1042091"/>
            <a:ext cx="12484436" cy="2644069"/>
          </a:xfrm>
        </p:spPr>
        <p:txBody>
          <a:bodyPr>
            <a:normAutofit/>
          </a:bodyPr>
          <a:lstStyle/>
          <a:p>
            <a:r>
              <a:rPr lang="es-MX" sz="4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Gestión Directiva</a:t>
            </a:r>
            <a:endParaRPr lang="es-ES_tradnl" sz="4800" b="1" dirty="0">
              <a:latin typeface="Montserrat" charset="0"/>
              <a:ea typeface="Montserrat" charset="0"/>
              <a:cs typeface="Montserrat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4513" y="0"/>
            <a:ext cx="977900" cy="135128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7070925" y="469358"/>
            <a:ext cx="13524846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8239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77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5400" b="1" dirty="0" smtClean="0">
                <a:latin typeface="Montserrat SemiBold" charset="0"/>
                <a:ea typeface="Montserrat SemiBold" charset="0"/>
                <a:cs typeface="Montserrat SemiBold" charset="0"/>
              </a:rPr>
              <a:t>Articulación de planes, Proyectos y Acciones</a:t>
            </a:r>
            <a:endParaRPr lang="es-ES_tradnl" sz="5400" b="1" dirty="0">
              <a:solidFill>
                <a:schemeClr val="accent2">
                  <a:lumMod val="50000"/>
                </a:schemeClr>
              </a:solidFill>
              <a:latin typeface="Montserrat SemiBold" charset="0"/>
              <a:ea typeface="Montserrat SemiBold" charset="0"/>
              <a:cs typeface="Montserrat SemiBold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 flipH="1">
            <a:off x="-33376" y="12376468"/>
            <a:ext cx="21023617" cy="130302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296" y="2462047"/>
            <a:ext cx="13157200" cy="25400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1504813" y="3751474"/>
            <a:ext cx="1948542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es-MX" sz="5400" dirty="0" smtClean="0"/>
              <a:t>Proyecto Educativo Institucional PEI: modelo Constructivista - Humanista</a:t>
            </a:r>
          </a:p>
          <a:p>
            <a:endParaRPr lang="es-MX" sz="5400" dirty="0"/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es-MX" sz="5400" dirty="0"/>
              <a:t>Desarrollo y seguimiento del Plan de Mejoramiento Institucional (</a:t>
            </a:r>
            <a:r>
              <a:rPr lang="es-MX" sz="5400" dirty="0" smtClean="0"/>
              <a:t>PMI)</a:t>
            </a:r>
          </a:p>
          <a:p>
            <a:endParaRPr lang="es-MX" sz="5400" dirty="0" smtClean="0"/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es-MX" sz="5400" dirty="0" smtClean="0"/>
              <a:t>Realización de Autoevaluación Institucional</a:t>
            </a:r>
          </a:p>
        </p:txBody>
      </p:sp>
    </p:spTree>
    <p:extLst>
      <p:ext uri="{BB962C8B-B14F-4D97-AF65-F5344CB8AC3E}">
        <p14:creationId xmlns:p14="http://schemas.microsoft.com/office/powerpoint/2010/main" val="261105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14827"/>
            <a:ext cx="5949773" cy="14986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3567" y="1042091"/>
            <a:ext cx="12484436" cy="2644069"/>
          </a:xfrm>
        </p:spPr>
        <p:txBody>
          <a:bodyPr>
            <a:normAutofit/>
          </a:bodyPr>
          <a:lstStyle/>
          <a:p>
            <a:r>
              <a:rPr lang="es-MX" sz="4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Gestión Directiva</a:t>
            </a:r>
            <a:endParaRPr lang="es-ES_tradnl" sz="7000" b="1" dirty="0">
              <a:latin typeface="Montserrat" charset="0"/>
              <a:ea typeface="Montserrat" charset="0"/>
              <a:cs typeface="Montserrat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4513" y="0"/>
            <a:ext cx="977900" cy="135128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7070925" y="469358"/>
            <a:ext cx="15844638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8239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77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5400" b="1" dirty="0" smtClean="0">
                <a:latin typeface="Montserrat SemiBold" charset="0"/>
                <a:ea typeface="Montserrat SemiBold" charset="0"/>
                <a:cs typeface="Montserrat SemiBold" charset="0"/>
              </a:rPr>
              <a:t>Estrategias Pedagógicas</a:t>
            </a:r>
            <a:endParaRPr lang="es-ES_tradnl" sz="5400" b="1" dirty="0">
              <a:solidFill>
                <a:schemeClr val="accent2">
                  <a:lumMod val="50000"/>
                </a:schemeClr>
              </a:solidFill>
              <a:latin typeface="Montserrat SemiBold" charset="0"/>
              <a:ea typeface="Montserrat SemiBold" charset="0"/>
              <a:cs typeface="Montserrat SemiBold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 flipH="1">
            <a:off x="-33376" y="12376468"/>
            <a:ext cx="21023617" cy="130302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296" y="2462047"/>
            <a:ext cx="13157200" cy="254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4919" y="427442"/>
            <a:ext cx="3850644" cy="3850644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1504813" y="3907403"/>
            <a:ext cx="1948542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4800" b="1" dirty="0" smtClean="0"/>
              <a:t>Capacitación </a:t>
            </a:r>
            <a:r>
              <a:rPr lang="es-MX" sz="4800" b="1" dirty="0"/>
              <a:t>Docente:</a:t>
            </a:r>
            <a:r>
              <a:rPr lang="es-MX" sz="4800" dirty="0"/>
              <a:t> Programas de formación continua para docentes en nuevas estrategias pedagógicas</a:t>
            </a:r>
            <a:r>
              <a:rPr lang="es-MX" sz="4800" dirty="0" smtClean="0"/>
              <a:t>.</a:t>
            </a:r>
          </a:p>
          <a:p>
            <a:pPr algn="just"/>
            <a:r>
              <a:rPr lang="es-MX" sz="4800" dirty="0" smtClean="0"/>
              <a:t>Plan Individual de Ajustes Razonables PIAR</a:t>
            </a:r>
          </a:p>
          <a:p>
            <a:pPr algn="just"/>
            <a:r>
              <a:rPr lang="es-MX" sz="4800" dirty="0" smtClean="0"/>
              <a:t>Postulación Jornada Única</a:t>
            </a:r>
          </a:p>
          <a:p>
            <a:pPr algn="just"/>
            <a:r>
              <a:rPr lang="es-MX" sz="4800" dirty="0" smtClean="0"/>
              <a:t>Cambio de Modelo Pedagógico: Constructivista – Humanista</a:t>
            </a:r>
          </a:p>
          <a:p>
            <a:pPr algn="just"/>
            <a:endParaRPr lang="es-MX" sz="4800" dirty="0"/>
          </a:p>
          <a:p>
            <a:pPr algn="just"/>
            <a:r>
              <a:rPr lang="es-MX" sz="4800" b="1" dirty="0"/>
              <a:t>Evaluación:</a:t>
            </a:r>
            <a:r>
              <a:rPr lang="es-MX" sz="4800" dirty="0"/>
              <a:t> </a:t>
            </a:r>
            <a:r>
              <a:rPr lang="es-MX" sz="4800" dirty="0" smtClean="0"/>
              <a:t>Adopción y aprobación de ajustes SIEE</a:t>
            </a:r>
            <a:endParaRPr lang="es-MX" sz="8000" b="1" dirty="0"/>
          </a:p>
        </p:txBody>
      </p:sp>
    </p:spTree>
    <p:extLst>
      <p:ext uri="{BB962C8B-B14F-4D97-AF65-F5344CB8AC3E}">
        <p14:creationId xmlns:p14="http://schemas.microsoft.com/office/powerpoint/2010/main" val="30293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14827"/>
            <a:ext cx="5949773" cy="14986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3567" y="1042091"/>
            <a:ext cx="12484436" cy="2644069"/>
          </a:xfrm>
        </p:spPr>
        <p:txBody>
          <a:bodyPr>
            <a:normAutofit/>
          </a:bodyPr>
          <a:lstStyle/>
          <a:p>
            <a:r>
              <a:rPr lang="es-MX" sz="4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Gestión Directiva</a:t>
            </a:r>
            <a:endParaRPr lang="es-ES_tradnl" sz="7000" b="1" dirty="0">
              <a:latin typeface="Montserrat" charset="0"/>
              <a:ea typeface="Montserrat" charset="0"/>
              <a:cs typeface="Montserrat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4513" y="0"/>
            <a:ext cx="977900" cy="135128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7070925" y="469358"/>
            <a:ext cx="14526332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8239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77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5400" b="1" dirty="0" smtClean="0">
                <a:latin typeface="Montserrat SemiBold" charset="0"/>
                <a:ea typeface="Montserrat SemiBold" charset="0"/>
                <a:cs typeface="Montserrat SemiBold" charset="0"/>
              </a:rPr>
              <a:t>Uso de Información para la Toma de Decisiones</a:t>
            </a:r>
            <a:endParaRPr lang="es-ES_tradnl" sz="5400" b="1" dirty="0">
              <a:solidFill>
                <a:schemeClr val="accent2">
                  <a:lumMod val="50000"/>
                </a:schemeClr>
              </a:solidFill>
              <a:latin typeface="Montserrat SemiBold" charset="0"/>
              <a:ea typeface="Montserrat SemiBold" charset="0"/>
              <a:cs typeface="Montserrat SemiBold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 flipH="1">
            <a:off x="-33376" y="12376468"/>
            <a:ext cx="21023617" cy="130302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296" y="2462047"/>
            <a:ext cx="13157200" cy="254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4919" y="427442"/>
            <a:ext cx="3850644" cy="3850644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1415142" y="3319574"/>
            <a:ext cx="20182115" cy="830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 dirty="0"/>
              <a:t>Datos Internos:</a:t>
            </a:r>
            <a:r>
              <a:rPr lang="es-MX" sz="4800" dirty="0"/>
              <a:t> </a:t>
            </a:r>
            <a:endParaRPr lang="es-MX" sz="4800" dirty="0" smtClean="0"/>
          </a:p>
          <a:p>
            <a:endParaRPr lang="es-MX" sz="48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s-MX" sz="4800" dirty="0" smtClean="0"/>
              <a:t>Resultados de Autoevaluación institucional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s-MX" sz="4800" dirty="0" smtClean="0"/>
              <a:t>Evaluaciones de Desempeño de Docentes y Administrativo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s-MX" sz="4800" dirty="0" smtClean="0"/>
              <a:t>Análisis </a:t>
            </a:r>
            <a:r>
              <a:rPr lang="es-MX" sz="5400" dirty="0"/>
              <a:t>de</a:t>
            </a:r>
            <a:r>
              <a:rPr lang="es-MX" sz="4800" dirty="0"/>
              <a:t> resultados </a:t>
            </a:r>
            <a:r>
              <a:rPr lang="es-MX" sz="4800" dirty="0" smtClean="0"/>
              <a:t>académicos a partir de simulacros de pruebas ICFES realizados a grados decimo y once </a:t>
            </a:r>
            <a:r>
              <a:rPr lang="es-MX" sz="4800" dirty="0"/>
              <a:t>para identificar áreas de </a:t>
            </a:r>
            <a:r>
              <a:rPr lang="es-MX" sz="4800" dirty="0" smtClean="0"/>
              <a:t>mejora e implementación de planes de choque.</a:t>
            </a:r>
          </a:p>
          <a:p>
            <a:endParaRPr lang="es-MX" sz="4800" dirty="0"/>
          </a:p>
          <a:p>
            <a:r>
              <a:rPr lang="es-MX" sz="4800" b="1" dirty="0"/>
              <a:t>Datos Externos:</a:t>
            </a:r>
            <a:r>
              <a:rPr lang="es-MX" sz="4800" dirty="0"/>
              <a:t> Uso de estudios y estadísticas educativas nacionales </a:t>
            </a:r>
            <a:r>
              <a:rPr lang="es-MX" sz="4800" dirty="0" smtClean="0"/>
              <a:t>entregadas por el ICFES (resultados Pruebas Saber 11).</a:t>
            </a:r>
          </a:p>
          <a:p>
            <a:endParaRPr lang="es-MX" sz="4800" dirty="0"/>
          </a:p>
        </p:txBody>
      </p:sp>
    </p:spTree>
    <p:extLst>
      <p:ext uri="{BB962C8B-B14F-4D97-AF65-F5344CB8AC3E}">
        <p14:creationId xmlns:p14="http://schemas.microsoft.com/office/powerpoint/2010/main" val="296850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14827"/>
            <a:ext cx="5949773" cy="14986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3567" y="1042091"/>
            <a:ext cx="12484436" cy="2644069"/>
          </a:xfrm>
        </p:spPr>
        <p:txBody>
          <a:bodyPr>
            <a:normAutofit/>
          </a:bodyPr>
          <a:lstStyle/>
          <a:p>
            <a:r>
              <a:rPr lang="es-MX" sz="4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Gestión Directiva</a:t>
            </a:r>
            <a:endParaRPr lang="es-ES_tradnl" sz="7000" b="1" dirty="0">
              <a:latin typeface="Montserrat" charset="0"/>
              <a:ea typeface="Montserrat" charset="0"/>
              <a:cs typeface="Montserrat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4513" y="0"/>
            <a:ext cx="977900" cy="135128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7070925" y="469358"/>
            <a:ext cx="15844638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8239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77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5400" b="1" dirty="0" smtClean="0">
                <a:latin typeface="Montserrat SemiBold" charset="0"/>
                <a:ea typeface="Montserrat SemiBold" charset="0"/>
                <a:cs typeface="Montserrat SemiBold" charset="0"/>
              </a:rPr>
              <a:t>Gobierno Escolar</a:t>
            </a:r>
            <a:endParaRPr lang="es-ES_tradnl" sz="5400" b="1" dirty="0">
              <a:solidFill>
                <a:schemeClr val="accent2">
                  <a:lumMod val="50000"/>
                </a:schemeClr>
              </a:solidFill>
              <a:latin typeface="Montserrat SemiBold" charset="0"/>
              <a:ea typeface="Montserrat SemiBold" charset="0"/>
              <a:cs typeface="Montserrat SemiBold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 flipH="1">
            <a:off x="-33376" y="12376468"/>
            <a:ext cx="21023617" cy="130302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296" y="2462047"/>
            <a:ext cx="13157200" cy="254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4919" y="427442"/>
            <a:ext cx="3850644" cy="3850644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2896564" y="3313009"/>
            <a:ext cx="16633371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4800" dirty="0"/>
              <a:t>Conformación de órganos del gobierno escolar y seguimiento a planes de trabajo.</a:t>
            </a:r>
            <a:r>
              <a:rPr lang="en-US" sz="4800" dirty="0" smtClean="0"/>
              <a:t>​</a:t>
            </a:r>
          </a:p>
          <a:p>
            <a:pPr fontAlgn="base"/>
            <a:endParaRPr lang="en-US" sz="4800" dirty="0"/>
          </a:p>
          <a:p>
            <a:pPr marL="571500" indent="-571500" fontAlgn="base">
              <a:buFont typeface="Wingdings" panose="05000000000000000000" pitchFamily="2" charset="2"/>
              <a:buChar char="ü"/>
            </a:pPr>
            <a:r>
              <a:rPr lang="es-ES" sz="4800" dirty="0"/>
              <a:t>Consejo Directivo</a:t>
            </a:r>
            <a:r>
              <a:rPr lang="en-US" sz="4800" dirty="0"/>
              <a:t>​</a:t>
            </a:r>
          </a:p>
          <a:p>
            <a:pPr marL="571500" indent="-571500" fontAlgn="base">
              <a:buFont typeface="Wingdings" panose="05000000000000000000" pitchFamily="2" charset="2"/>
              <a:buChar char="ü"/>
            </a:pPr>
            <a:r>
              <a:rPr lang="es-ES" sz="4800" dirty="0"/>
              <a:t>Consejo Académico</a:t>
            </a:r>
            <a:r>
              <a:rPr lang="en-US" sz="4800" dirty="0"/>
              <a:t>​</a:t>
            </a:r>
          </a:p>
          <a:p>
            <a:pPr marL="571500" indent="-571500" fontAlgn="base">
              <a:buFont typeface="Wingdings" panose="05000000000000000000" pitchFamily="2" charset="2"/>
              <a:buChar char="ü"/>
            </a:pPr>
            <a:r>
              <a:rPr lang="es-ES" sz="4800" dirty="0"/>
              <a:t>Comité de evaluación y promoción</a:t>
            </a:r>
            <a:r>
              <a:rPr lang="en-US" sz="4800" dirty="0" smtClean="0"/>
              <a:t>​</a:t>
            </a:r>
          </a:p>
          <a:p>
            <a:pPr marL="571500" indent="-571500" fontAlgn="base">
              <a:buFont typeface="Wingdings" panose="05000000000000000000" pitchFamily="2" charset="2"/>
              <a:buChar char="ü"/>
            </a:pPr>
            <a:r>
              <a:rPr lang="es-ES" sz="4800" dirty="0"/>
              <a:t>Comité de </a:t>
            </a:r>
            <a:r>
              <a:rPr lang="es-ES" sz="4800" dirty="0" smtClean="0"/>
              <a:t>convivencia</a:t>
            </a:r>
          </a:p>
          <a:p>
            <a:pPr marL="571500" indent="-571500" fontAlgn="base">
              <a:buFont typeface="Wingdings" panose="05000000000000000000" pitchFamily="2" charset="2"/>
              <a:buChar char="ü"/>
            </a:pPr>
            <a:r>
              <a:rPr lang="es-ES" sz="4800" dirty="0" smtClean="0"/>
              <a:t>Consejo estudiantil</a:t>
            </a:r>
            <a:endParaRPr lang="en-US" sz="4800" dirty="0"/>
          </a:p>
          <a:p>
            <a:pPr marL="571500" indent="-571500" fontAlgn="base">
              <a:buFont typeface="Wingdings" panose="05000000000000000000" pitchFamily="2" charset="2"/>
              <a:buChar char="ü"/>
            </a:pPr>
            <a:r>
              <a:rPr lang="es-ES" sz="4800" dirty="0"/>
              <a:t>Personero estudiantil</a:t>
            </a:r>
            <a:r>
              <a:rPr lang="en-US" sz="4800" dirty="0"/>
              <a:t>​</a:t>
            </a:r>
          </a:p>
          <a:p>
            <a:pPr marL="571500" indent="-571500" fontAlgn="base">
              <a:buFont typeface="Wingdings" panose="05000000000000000000" pitchFamily="2" charset="2"/>
              <a:buChar char="ü"/>
            </a:pPr>
            <a:r>
              <a:rPr lang="es-ES" sz="4800" dirty="0"/>
              <a:t>Consejo de padres</a:t>
            </a:r>
            <a:r>
              <a:rPr lang="en-US" sz="4800" dirty="0" smtClean="0"/>
              <a:t>​ de familia</a:t>
            </a:r>
            <a:endParaRPr lang="en-US" sz="4800" dirty="0"/>
          </a:p>
          <a:p>
            <a:pPr marL="571500" indent="-571500" fontAlgn="base">
              <a:buFont typeface="Wingdings" panose="05000000000000000000" pitchFamily="2" charset="2"/>
              <a:buChar char="ü"/>
            </a:pPr>
            <a:r>
              <a:rPr lang="es-ES" sz="4800" dirty="0"/>
              <a:t>Asamblea de padres</a:t>
            </a:r>
            <a:r>
              <a:rPr lang="en-US" sz="4800" dirty="0" smtClean="0"/>
              <a:t>​ de familia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85870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14827"/>
            <a:ext cx="5949773" cy="14986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3567" y="1042091"/>
            <a:ext cx="12484436" cy="2644069"/>
          </a:xfrm>
        </p:spPr>
        <p:txBody>
          <a:bodyPr>
            <a:normAutofit/>
          </a:bodyPr>
          <a:lstStyle/>
          <a:p>
            <a:r>
              <a:rPr lang="es-MX" sz="4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Gestión Directiva</a:t>
            </a:r>
            <a:endParaRPr lang="es-ES_tradnl" sz="7000" b="1" dirty="0">
              <a:latin typeface="Montserrat" charset="0"/>
              <a:ea typeface="Montserrat" charset="0"/>
              <a:cs typeface="Montserrat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4513" y="0"/>
            <a:ext cx="977900" cy="135128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7070925" y="469358"/>
            <a:ext cx="14526332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8239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77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5400" b="1" dirty="0" smtClean="0">
                <a:latin typeface="Montserrat SemiBold" charset="0"/>
                <a:ea typeface="Montserrat SemiBold" charset="0"/>
                <a:cs typeface="Montserrat SemiBold" charset="0"/>
              </a:rPr>
              <a:t>Seguimiento y Autoevaluación</a:t>
            </a:r>
            <a:endParaRPr lang="es-ES_tradnl" sz="5400" b="1" dirty="0">
              <a:solidFill>
                <a:schemeClr val="accent2">
                  <a:lumMod val="50000"/>
                </a:schemeClr>
              </a:solidFill>
              <a:latin typeface="Montserrat SemiBold" charset="0"/>
              <a:ea typeface="Montserrat SemiBold" charset="0"/>
              <a:cs typeface="Montserrat SemiBold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 flipH="1">
            <a:off x="-33376" y="12376468"/>
            <a:ext cx="21023617" cy="130302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296" y="2462047"/>
            <a:ext cx="13157200" cy="254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4919" y="427442"/>
            <a:ext cx="3850644" cy="3850644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1393371" y="3686160"/>
            <a:ext cx="18679886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b="1" dirty="0"/>
              <a:t>Autoevaluación Institucional:</a:t>
            </a:r>
            <a:r>
              <a:rPr lang="es-MX" sz="5400" dirty="0"/>
              <a:t> Realización de </a:t>
            </a:r>
            <a:r>
              <a:rPr lang="es-MX" sz="5400" dirty="0" smtClean="0"/>
              <a:t>autoevaluación anual </a:t>
            </a:r>
            <a:r>
              <a:rPr lang="es-MX" sz="5400" dirty="0"/>
              <a:t>para medir el cumplimiento de objetivos</a:t>
            </a:r>
            <a:r>
              <a:rPr lang="es-MX" sz="5400" dirty="0" smtClean="0"/>
              <a:t>.</a:t>
            </a:r>
          </a:p>
          <a:p>
            <a:endParaRPr lang="es-MX" sz="5400" dirty="0"/>
          </a:p>
          <a:p>
            <a:r>
              <a:rPr lang="es-MX" sz="5400" b="1" dirty="0"/>
              <a:t>Seguimiento de Proyectos:</a:t>
            </a:r>
            <a:r>
              <a:rPr lang="es-MX" sz="5400" dirty="0"/>
              <a:t> Monitoreo continuo de los proyectos y planes </a:t>
            </a:r>
            <a:r>
              <a:rPr lang="es-MX" sz="5400" dirty="0" smtClean="0"/>
              <a:t>implementados</a:t>
            </a:r>
            <a:r>
              <a:rPr lang="es-MX" sz="5400" dirty="0"/>
              <a:t> </a:t>
            </a:r>
            <a:r>
              <a:rPr lang="es-MX" sz="5400" dirty="0" smtClean="0"/>
              <a:t>(Centros de Interés en: Matemáticas, Música</a:t>
            </a:r>
            <a:r>
              <a:rPr lang="es-MX" sz="5400" dirty="0"/>
              <a:t> </a:t>
            </a:r>
            <a:r>
              <a:rPr lang="es-MX" sz="5400" smtClean="0"/>
              <a:t>y </a:t>
            </a:r>
            <a:r>
              <a:rPr lang="es-MX" sz="5400" smtClean="0"/>
              <a:t>Artesanías).</a:t>
            </a:r>
            <a:endParaRPr lang="es-MX" sz="5400" dirty="0" smtClean="0"/>
          </a:p>
          <a:p>
            <a:endParaRPr lang="es-MX" sz="5400" dirty="0"/>
          </a:p>
          <a:p>
            <a:r>
              <a:rPr lang="es-MX" sz="5400" b="1" dirty="0"/>
              <a:t>Informes de Gestión:</a:t>
            </a:r>
            <a:r>
              <a:rPr lang="es-MX" sz="5400" dirty="0"/>
              <a:t> </a:t>
            </a:r>
            <a:r>
              <a:rPr lang="es-MX" sz="5400" dirty="0" smtClean="0"/>
              <a:t>Entrega de informes al Consejo Directivo.</a:t>
            </a:r>
            <a:endParaRPr lang="es-MX" sz="5400" dirty="0"/>
          </a:p>
          <a:p>
            <a:endParaRPr lang="es-MX" sz="5400" dirty="0"/>
          </a:p>
        </p:txBody>
      </p:sp>
    </p:spTree>
    <p:extLst>
      <p:ext uri="{BB962C8B-B14F-4D97-AF65-F5344CB8AC3E}">
        <p14:creationId xmlns:p14="http://schemas.microsoft.com/office/powerpoint/2010/main" val="304408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14827"/>
            <a:ext cx="5949773" cy="14986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3567" y="1042091"/>
            <a:ext cx="12484436" cy="2644069"/>
          </a:xfrm>
        </p:spPr>
        <p:txBody>
          <a:bodyPr>
            <a:normAutofit/>
          </a:bodyPr>
          <a:lstStyle/>
          <a:p>
            <a:r>
              <a:rPr lang="es-MX" sz="4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Gestión Directiva</a:t>
            </a:r>
            <a:endParaRPr lang="es-ES_tradnl" sz="7000" b="1" dirty="0">
              <a:latin typeface="Montserrat" charset="0"/>
              <a:ea typeface="Montserrat" charset="0"/>
              <a:cs typeface="Montserrat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4513" y="0"/>
            <a:ext cx="977900" cy="135128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7070925" y="469358"/>
            <a:ext cx="14526332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8239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77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5400" b="1" dirty="0" smtClean="0">
                <a:latin typeface="Montserrat SemiBold" charset="0"/>
                <a:ea typeface="Montserrat SemiBold" charset="0"/>
                <a:cs typeface="Montserrat SemiBold" charset="0"/>
              </a:rPr>
              <a:t>Cultura Institucional</a:t>
            </a:r>
            <a:endParaRPr lang="es-ES_tradnl" sz="5400" b="1" dirty="0">
              <a:solidFill>
                <a:schemeClr val="accent2">
                  <a:lumMod val="50000"/>
                </a:schemeClr>
              </a:solidFill>
              <a:latin typeface="Montserrat SemiBold" charset="0"/>
              <a:ea typeface="Montserrat SemiBold" charset="0"/>
              <a:cs typeface="Montserrat SemiBold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 flipH="1">
            <a:off x="-33376" y="12376468"/>
            <a:ext cx="21023617" cy="130302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296" y="2462047"/>
            <a:ext cx="13157200" cy="254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4919" y="427442"/>
            <a:ext cx="3850644" cy="3850644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1504813" y="2903249"/>
            <a:ext cx="19485428" cy="13942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s-MX" sz="4400" b="1" dirty="0" smtClean="0"/>
              <a:t>Mecanismos de </a:t>
            </a:r>
            <a:r>
              <a:rPr lang="es-MX" sz="4800" b="1" dirty="0" smtClean="0"/>
              <a:t>Comunicación</a:t>
            </a:r>
            <a:r>
              <a:rPr lang="es-MX" sz="4400" b="1" dirty="0" smtClean="0"/>
              <a:t>: </a:t>
            </a:r>
          </a:p>
          <a:p>
            <a:r>
              <a:rPr lang="es-MX" sz="4400" dirty="0" smtClean="0"/>
              <a:t>	- Docentes</a:t>
            </a:r>
          </a:p>
          <a:p>
            <a:r>
              <a:rPr lang="es-MX" sz="4400" dirty="0"/>
              <a:t>	</a:t>
            </a:r>
            <a:r>
              <a:rPr lang="es-MX" sz="4400" dirty="0" smtClean="0"/>
              <a:t>- Formato PQRS</a:t>
            </a:r>
          </a:p>
          <a:p>
            <a:r>
              <a:rPr lang="es-MX" sz="4400" dirty="0"/>
              <a:t>	</a:t>
            </a:r>
            <a:r>
              <a:rPr lang="es-MX" sz="4400" dirty="0" smtClean="0"/>
              <a:t>- Secretaría</a:t>
            </a:r>
          </a:p>
          <a:p>
            <a:r>
              <a:rPr lang="es-MX" sz="4400" dirty="0" smtClean="0"/>
              <a:t>	- Rectoría</a:t>
            </a:r>
          </a:p>
          <a:p>
            <a:endParaRPr lang="es-MX" sz="4400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s-MX" sz="4400" b="1" dirty="0" smtClean="0"/>
              <a:t>Trabajo en equipo: </a:t>
            </a:r>
            <a:r>
              <a:rPr lang="es-MX" sz="4400" dirty="0" smtClean="0"/>
              <a:t>Desarrollado en equipos de gestiones</a:t>
            </a:r>
          </a:p>
          <a:p>
            <a:pPr marL="2398471" lvl="2" indent="-571500">
              <a:buFontTx/>
              <a:buChar char="-"/>
            </a:pPr>
            <a:r>
              <a:rPr lang="es-MX" sz="4400" dirty="0" smtClean="0"/>
              <a:t>Gestión </a:t>
            </a:r>
            <a:r>
              <a:rPr lang="es-MX" sz="4400" dirty="0"/>
              <a:t>Directiva</a:t>
            </a:r>
          </a:p>
          <a:p>
            <a:pPr marL="2398471" lvl="2" indent="-571500">
              <a:buFontTx/>
              <a:buChar char="-"/>
            </a:pPr>
            <a:r>
              <a:rPr lang="es-MX" sz="4400" dirty="0"/>
              <a:t>Gestión Administrativa y Financiera</a:t>
            </a:r>
          </a:p>
          <a:p>
            <a:pPr marL="2398471" lvl="2" indent="-571500">
              <a:buFontTx/>
              <a:buChar char="-"/>
            </a:pPr>
            <a:r>
              <a:rPr lang="es-MX" sz="4400" dirty="0"/>
              <a:t>Gestión Comunitaria</a:t>
            </a:r>
          </a:p>
          <a:p>
            <a:pPr marL="2398471" lvl="2" indent="-571500">
              <a:buFontTx/>
              <a:buChar char="-"/>
            </a:pPr>
            <a:r>
              <a:rPr lang="es-MX" sz="4400" dirty="0"/>
              <a:t>Gestión </a:t>
            </a:r>
            <a:r>
              <a:rPr lang="es-MX" sz="4400" dirty="0" smtClean="0"/>
              <a:t>Académica</a:t>
            </a:r>
          </a:p>
          <a:p>
            <a:pPr marL="2398471" lvl="2" indent="-571500">
              <a:buFontTx/>
              <a:buChar char="-"/>
            </a:pPr>
            <a:endParaRPr lang="es-MX" sz="4400" dirty="0"/>
          </a:p>
          <a:p>
            <a:pPr marL="571500" lvl="2" indent="-571500">
              <a:buFont typeface="Wingdings" panose="05000000000000000000" pitchFamily="2" charset="2"/>
              <a:buChar char="ü"/>
            </a:pPr>
            <a:r>
              <a:rPr lang="es-MX" sz="4400" b="1" dirty="0" smtClean="0"/>
              <a:t>Programa </a:t>
            </a:r>
            <a:r>
              <a:rPr lang="es-MX" sz="4400" b="1" dirty="0"/>
              <a:t>de Bienestar Docente: </a:t>
            </a:r>
            <a:r>
              <a:rPr lang="es-MX" sz="4400" dirty="0"/>
              <a:t>Reconocimiento de logros al personal docente y administrativo</a:t>
            </a:r>
          </a:p>
          <a:p>
            <a:endParaRPr lang="es-MX" sz="4000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s-MX" sz="4000" dirty="0"/>
          </a:p>
          <a:p>
            <a:endParaRPr lang="es-ES" sz="4000" b="1" dirty="0"/>
          </a:p>
          <a:p>
            <a:endParaRPr lang="es-ES" sz="4000" b="1" dirty="0" smtClean="0"/>
          </a:p>
          <a:p>
            <a:endParaRPr lang="es-ES" sz="4000" b="1" dirty="0"/>
          </a:p>
          <a:p>
            <a:endParaRPr lang="es-MX" sz="4000" dirty="0"/>
          </a:p>
          <a:p>
            <a:endParaRPr lang="es-MX" sz="4000" dirty="0"/>
          </a:p>
        </p:txBody>
      </p:sp>
    </p:spTree>
    <p:extLst>
      <p:ext uri="{BB962C8B-B14F-4D97-AF65-F5344CB8AC3E}">
        <p14:creationId xmlns:p14="http://schemas.microsoft.com/office/powerpoint/2010/main" val="54955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14827"/>
            <a:ext cx="5949773" cy="14986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3567" y="1042091"/>
            <a:ext cx="12484436" cy="2644069"/>
          </a:xfrm>
        </p:spPr>
        <p:txBody>
          <a:bodyPr>
            <a:normAutofit/>
          </a:bodyPr>
          <a:lstStyle/>
          <a:p>
            <a:r>
              <a:rPr lang="es-MX" sz="4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Gestión Directiva</a:t>
            </a:r>
            <a:endParaRPr lang="es-ES_tradnl" sz="7000" b="1" dirty="0">
              <a:latin typeface="Montserrat" charset="0"/>
              <a:ea typeface="Montserrat" charset="0"/>
              <a:cs typeface="Montserrat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4513" y="0"/>
            <a:ext cx="977900" cy="135128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7070925" y="469358"/>
            <a:ext cx="14526332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8239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77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5400" b="1" dirty="0" smtClean="0">
                <a:latin typeface="Montserrat SemiBold" charset="0"/>
                <a:ea typeface="Montserrat SemiBold" charset="0"/>
                <a:cs typeface="Montserrat SemiBold" charset="0"/>
              </a:rPr>
              <a:t>Clima Escolar</a:t>
            </a:r>
            <a:endParaRPr lang="es-ES_tradnl" sz="5400" b="1" dirty="0">
              <a:solidFill>
                <a:schemeClr val="accent2">
                  <a:lumMod val="50000"/>
                </a:schemeClr>
              </a:solidFill>
              <a:latin typeface="Montserrat SemiBold" charset="0"/>
              <a:ea typeface="Montserrat SemiBold" charset="0"/>
              <a:cs typeface="Montserrat SemiBold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 flipH="1">
            <a:off x="-33376" y="12376468"/>
            <a:ext cx="21023617" cy="130302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296" y="2462047"/>
            <a:ext cx="13157200" cy="254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4919" y="427442"/>
            <a:ext cx="3850644" cy="3850644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936171" y="3907403"/>
            <a:ext cx="19858127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4800" b="1" dirty="0"/>
              <a:t>Pertenencia y Participación:</a:t>
            </a:r>
            <a:r>
              <a:rPr lang="es-MX" sz="4800" dirty="0"/>
              <a:t> Fomento de un sentido de pertenencia a través de actividades comunitarias y eventos escolares.</a:t>
            </a:r>
          </a:p>
          <a:p>
            <a:pPr algn="just"/>
            <a:r>
              <a:rPr lang="es-MX" sz="4800" b="1" dirty="0"/>
              <a:t>Ambiente Físico:</a:t>
            </a:r>
            <a:r>
              <a:rPr lang="es-MX" sz="4800" dirty="0"/>
              <a:t> Mantenimiento y mejora de las instalaciones escolares para crear un entorno seguro y acogedor.</a:t>
            </a:r>
          </a:p>
          <a:p>
            <a:pPr algn="just"/>
            <a:r>
              <a:rPr lang="es-MX" sz="4800" b="1" dirty="0"/>
              <a:t>Inducción </a:t>
            </a:r>
            <a:r>
              <a:rPr lang="es-MX" sz="4800" b="1" dirty="0" smtClean="0"/>
              <a:t>y Reinducción a Estudiantes:</a:t>
            </a:r>
            <a:r>
              <a:rPr lang="es-MX" sz="4800" dirty="0"/>
              <a:t> Programas de bienvenida y </a:t>
            </a:r>
            <a:r>
              <a:rPr lang="es-MX" sz="4800" dirty="0" smtClean="0"/>
              <a:t>orientación tanto </a:t>
            </a:r>
            <a:r>
              <a:rPr lang="es-MX" sz="4800" dirty="0"/>
              <a:t>para </a:t>
            </a:r>
            <a:r>
              <a:rPr lang="es-MX" sz="4800" dirty="0" smtClean="0"/>
              <a:t>nuevos como antiguos </a:t>
            </a:r>
            <a:r>
              <a:rPr lang="es-MX" sz="4800" dirty="0"/>
              <a:t>estudiantes y sus familias.</a:t>
            </a:r>
          </a:p>
          <a:p>
            <a:pPr algn="just"/>
            <a:r>
              <a:rPr lang="es-MX" sz="4800" b="1" dirty="0"/>
              <a:t>Motivación hacia el Aprendizaje:</a:t>
            </a:r>
            <a:r>
              <a:rPr lang="es-MX" sz="4800" dirty="0"/>
              <a:t> Estrategias para incentivar el interés y la motivación de los estudiantes en su proceso de aprendizaje.</a:t>
            </a:r>
          </a:p>
          <a:p>
            <a:pPr algn="just"/>
            <a:r>
              <a:rPr lang="es-MX" sz="4800" b="1" dirty="0"/>
              <a:t>Manual de Convivencia:</a:t>
            </a:r>
            <a:r>
              <a:rPr lang="es-MX" sz="4800" dirty="0"/>
              <a:t> Actualización y difusión del manual de convivencia escolar</a:t>
            </a:r>
            <a:r>
              <a:rPr lang="es-MX" sz="4800" dirty="0" smtClean="0"/>
              <a:t>.</a:t>
            </a:r>
            <a:endParaRPr lang="es-MX" sz="4800" dirty="0"/>
          </a:p>
          <a:p>
            <a:pPr algn="just"/>
            <a:endParaRPr lang="es-MX" sz="4800" dirty="0"/>
          </a:p>
        </p:txBody>
      </p:sp>
    </p:spTree>
    <p:extLst>
      <p:ext uri="{BB962C8B-B14F-4D97-AF65-F5344CB8AC3E}">
        <p14:creationId xmlns:p14="http://schemas.microsoft.com/office/powerpoint/2010/main" val="198603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14827"/>
            <a:ext cx="5949773" cy="14986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3567" y="1042091"/>
            <a:ext cx="12484436" cy="2644069"/>
          </a:xfrm>
        </p:spPr>
        <p:txBody>
          <a:bodyPr>
            <a:normAutofit/>
          </a:bodyPr>
          <a:lstStyle/>
          <a:p>
            <a:r>
              <a:rPr lang="es-MX" sz="4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Gestión Directiva</a:t>
            </a:r>
            <a:endParaRPr lang="es-ES_tradnl" sz="7000" b="1" dirty="0">
              <a:latin typeface="Montserrat" charset="0"/>
              <a:ea typeface="Montserrat" charset="0"/>
              <a:cs typeface="Montserrat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4513" y="0"/>
            <a:ext cx="977900" cy="135128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7070925" y="469358"/>
            <a:ext cx="14526332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8239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77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5400" b="1" dirty="0" smtClean="0">
                <a:latin typeface="Montserrat SemiBold" charset="0"/>
                <a:ea typeface="Montserrat SemiBold" charset="0"/>
                <a:cs typeface="Montserrat SemiBold" charset="0"/>
              </a:rPr>
              <a:t>Bienestar Estudiantil</a:t>
            </a:r>
            <a:endParaRPr lang="es-ES_tradnl" sz="5400" b="1" dirty="0">
              <a:solidFill>
                <a:schemeClr val="accent2">
                  <a:lumMod val="50000"/>
                </a:schemeClr>
              </a:solidFill>
              <a:latin typeface="Montserrat SemiBold" charset="0"/>
              <a:ea typeface="Montserrat SemiBold" charset="0"/>
              <a:cs typeface="Montserrat SemiBold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 flipH="1">
            <a:off x="-33376" y="12376468"/>
            <a:ext cx="21023617" cy="130302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296" y="2462047"/>
            <a:ext cx="13157200" cy="254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4919" y="427442"/>
            <a:ext cx="3850644" cy="3850644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1066800" y="3507721"/>
            <a:ext cx="19485428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es-MX" sz="5400" b="1" dirty="0" smtClean="0"/>
              <a:t>Manejo de Conflictos: </a:t>
            </a:r>
            <a:r>
              <a:rPr lang="es-MX" sz="5400" dirty="0" smtClean="0"/>
              <a:t>Comité de convivencia</a:t>
            </a:r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es-MX" sz="5400" b="1" dirty="0" smtClean="0"/>
              <a:t>Reconocimiento </a:t>
            </a:r>
            <a:r>
              <a:rPr lang="es-MX" sz="5400" b="1" dirty="0"/>
              <a:t>de logros a </a:t>
            </a:r>
            <a:r>
              <a:rPr lang="es-MX" sz="5400" b="1" dirty="0" smtClean="0"/>
              <a:t>estudiantes:</a:t>
            </a:r>
          </a:p>
          <a:p>
            <a:r>
              <a:rPr lang="es-MX" sz="5400" dirty="0"/>
              <a:t>	</a:t>
            </a:r>
            <a:r>
              <a:rPr lang="es-MX" sz="5400" dirty="0" smtClean="0"/>
              <a:t>- Mejores estudiantes por grado</a:t>
            </a:r>
          </a:p>
          <a:p>
            <a:r>
              <a:rPr lang="es-MX" sz="5400" dirty="0"/>
              <a:t>	</a:t>
            </a:r>
            <a:r>
              <a:rPr lang="es-MX" sz="5400" dirty="0" smtClean="0"/>
              <a:t>- Mejor resultado pruebas ICFES</a:t>
            </a:r>
          </a:p>
          <a:p>
            <a:r>
              <a:rPr lang="es-MX" sz="5400" dirty="0" smtClean="0"/>
              <a:t>	- Mejor Bachiller</a:t>
            </a:r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es-MX" sz="5400" b="1" dirty="0" smtClean="0"/>
              <a:t>Alimento preparado en sitio: </a:t>
            </a:r>
            <a:r>
              <a:rPr lang="es-MX" sz="5400" dirty="0" smtClean="0"/>
              <a:t>Todas las sedes</a:t>
            </a:r>
            <a:endParaRPr lang="es-MX" sz="5400" b="1" dirty="0" smtClean="0"/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es-MX" sz="5400" b="1" dirty="0" smtClean="0"/>
              <a:t>Servicio de Transporte Escolar</a:t>
            </a:r>
            <a:endParaRPr lang="es-MX" sz="5400" b="1" dirty="0"/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es-MX" sz="5400" b="1" dirty="0"/>
              <a:t>Realización de campeonato de microfútbol interclases</a:t>
            </a:r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es-MX" sz="5400" b="1" dirty="0" smtClean="0"/>
              <a:t>Participación en los Juegos Intercolegiados Nacionales</a:t>
            </a:r>
            <a:endParaRPr lang="es-MX" sz="5400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7"/>
          <a:stretch/>
        </p:blipFill>
        <p:spPr>
          <a:xfrm>
            <a:off x="17656629" y="9143999"/>
            <a:ext cx="5549843" cy="299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10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14827"/>
            <a:ext cx="5949773" cy="14986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3567" y="1042091"/>
            <a:ext cx="12484436" cy="2644069"/>
          </a:xfrm>
        </p:spPr>
        <p:txBody>
          <a:bodyPr>
            <a:normAutofit/>
          </a:bodyPr>
          <a:lstStyle/>
          <a:p>
            <a:r>
              <a:rPr lang="es-MX" sz="4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Gestión Directiva</a:t>
            </a:r>
            <a:endParaRPr lang="es-ES_tradnl" sz="7000" b="1" dirty="0">
              <a:latin typeface="Montserrat" charset="0"/>
              <a:ea typeface="Montserrat" charset="0"/>
              <a:cs typeface="Montserrat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4513" y="0"/>
            <a:ext cx="977900" cy="135128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7070925" y="469358"/>
            <a:ext cx="14526332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8239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77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5400" b="1" dirty="0" smtClean="0">
                <a:latin typeface="Montserrat SemiBold" charset="0"/>
                <a:ea typeface="Montserrat SemiBold" charset="0"/>
                <a:cs typeface="Montserrat SemiBold" charset="0"/>
              </a:rPr>
              <a:t>Relaciones con el Entorno</a:t>
            </a:r>
            <a:endParaRPr lang="es-ES_tradnl" sz="5400" b="1" dirty="0">
              <a:solidFill>
                <a:schemeClr val="accent2">
                  <a:lumMod val="50000"/>
                </a:schemeClr>
              </a:solidFill>
              <a:latin typeface="Montserrat SemiBold" charset="0"/>
              <a:ea typeface="Montserrat SemiBold" charset="0"/>
              <a:cs typeface="Montserrat SemiBold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 flipH="1">
            <a:off x="-33376" y="12376468"/>
            <a:ext cx="21023617" cy="130302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296" y="2462047"/>
            <a:ext cx="13157200" cy="254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4919" y="427442"/>
            <a:ext cx="3850644" cy="3850644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1894113" y="3331141"/>
            <a:ext cx="18854057" cy="11695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s-ES" sz="5400" b="1" dirty="0" smtClean="0"/>
              <a:t>Familias o acudientes: </a:t>
            </a:r>
          </a:p>
          <a:p>
            <a:r>
              <a:rPr lang="es-ES" sz="5400" b="1" dirty="0"/>
              <a:t>	</a:t>
            </a:r>
            <a:r>
              <a:rPr lang="es-ES" sz="5400" b="1" dirty="0" smtClean="0"/>
              <a:t>- </a:t>
            </a:r>
            <a:r>
              <a:rPr lang="es-ES" sz="5400" dirty="0" smtClean="0"/>
              <a:t>Grupos de WhatsApp grados</a:t>
            </a:r>
          </a:p>
          <a:p>
            <a:r>
              <a:rPr lang="es-ES" sz="5400" b="1" dirty="0"/>
              <a:t>	</a:t>
            </a:r>
            <a:r>
              <a:rPr lang="es-ES" sz="5400" b="1" dirty="0" smtClean="0"/>
              <a:t>- </a:t>
            </a:r>
            <a:r>
              <a:rPr lang="es-ES" sz="5400" dirty="0" smtClean="0"/>
              <a:t>Reuniones entrega de informes (previos y finales)</a:t>
            </a:r>
          </a:p>
          <a:p>
            <a:endParaRPr lang="es-ES" sz="5400" b="1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s-ES" sz="5400" b="1" dirty="0" smtClean="0"/>
              <a:t>Convenio </a:t>
            </a:r>
            <a:r>
              <a:rPr lang="es-ES" sz="5400" b="1" dirty="0"/>
              <a:t>con </a:t>
            </a:r>
            <a:r>
              <a:rPr lang="es-ES" sz="5400" b="1" dirty="0" smtClean="0"/>
              <a:t>Universidad </a:t>
            </a:r>
            <a:r>
              <a:rPr lang="es-ES" sz="5400" b="1" dirty="0"/>
              <a:t>de </a:t>
            </a:r>
            <a:r>
              <a:rPr lang="es-ES" sz="5400" b="1" dirty="0" smtClean="0"/>
              <a:t>Ibagué:</a:t>
            </a:r>
          </a:p>
          <a:p>
            <a:r>
              <a:rPr lang="es-ES" sz="5400" dirty="0" smtClean="0"/>
              <a:t>	- Programa </a:t>
            </a:r>
            <a:r>
              <a:rPr lang="es-ES" sz="5400" dirty="0"/>
              <a:t>Guardianes de la </a:t>
            </a:r>
            <a:r>
              <a:rPr lang="es-ES" sz="5400" dirty="0" smtClean="0"/>
              <a:t>Chamba</a:t>
            </a:r>
          </a:p>
          <a:p>
            <a:r>
              <a:rPr lang="es-ES" sz="5400" dirty="0" smtClean="0"/>
              <a:t>	- Acompañamiento de practicante en Psicología </a:t>
            </a:r>
          </a:p>
          <a:p>
            <a:r>
              <a:rPr lang="es-ES" sz="5400" dirty="0" smtClean="0"/>
              <a:t>	- Acompañamiento </a:t>
            </a:r>
            <a:r>
              <a:rPr lang="es-ES" sz="5400" dirty="0"/>
              <a:t>de practicante en </a:t>
            </a:r>
            <a:r>
              <a:rPr lang="es-ES" sz="5400" dirty="0" smtClean="0"/>
              <a:t>Ingeniería electrónica</a:t>
            </a:r>
          </a:p>
          <a:p>
            <a:endParaRPr lang="es-ES" sz="4800" b="1" dirty="0"/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es-MX" sz="5400" b="1" dirty="0" smtClean="0"/>
              <a:t>Servicio </a:t>
            </a:r>
            <a:r>
              <a:rPr lang="es-MX" sz="5400" b="1" dirty="0"/>
              <a:t>Nacional de Aprendizaje SENA: </a:t>
            </a:r>
            <a:r>
              <a:rPr lang="es-MX" sz="5400" dirty="0"/>
              <a:t>Asesoría Comercial</a:t>
            </a:r>
          </a:p>
          <a:p>
            <a:endParaRPr lang="es-ES" sz="4400" b="1" dirty="0"/>
          </a:p>
          <a:p>
            <a:endParaRPr lang="es-ES" sz="4400" b="1" dirty="0" smtClean="0"/>
          </a:p>
          <a:p>
            <a:endParaRPr lang="es-ES" sz="4400" b="1" dirty="0"/>
          </a:p>
          <a:p>
            <a:endParaRPr lang="es-MX" sz="4400" dirty="0"/>
          </a:p>
          <a:p>
            <a:endParaRPr lang="es-MX" sz="4400" dirty="0"/>
          </a:p>
        </p:txBody>
      </p:sp>
    </p:spTree>
    <p:extLst>
      <p:ext uri="{BB962C8B-B14F-4D97-AF65-F5344CB8AC3E}">
        <p14:creationId xmlns:p14="http://schemas.microsoft.com/office/powerpoint/2010/main" val="28701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366</TotalTime>
  <Words>287</Words>
  <Application>Microsoft Office PowerPoint</Application>
  <PresentationFormat>Personalizado</PresentationFormat>
  <Paragraphs>123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Montserrat</vt:lpstr>
      <vt:lpstr>Montserrat SemiBold</vt:lpstr>
      <vt:lpstr>Wingdings</vt:lpstr>
      <vt:lpstr>Tema de Office</vt:lpstr>
      <vt:lpstr>Presentación de PowerPoint</vt:lpstr>
      <vt:lpstr>Gestión Directiva</vt:lpstr>
      <vt:lpstr>Direccionamiento</vt:lpstr>
      <vt:lpstr>Direccionamiento</vt:lpstr>
      <vt:lpstr>Direccionamiento</vt:lpstr>
      <vt:lpstr>Gestión Directiva</vt:lpstr>
      <vt:lpstr>Gestión Directiva</vt:lpstr>
      <vt:lpstr>Gestión Directiva</vt:lpstr>
      <vt:lpstr>Gestión Directiva</vt:lpstr>
      <vt:lpstr>Gestión Directiva</vt:lpstr>
      <vt:lpstr>Gestión Directiva</vt:lpstr>
      <vt:lpstr>Gestión Directiva</vt:lpstr>
      <vt:lpstr>Gestión Directiva</vt:lpstr>
      <vt:lpstr>Gestión Directiva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SECRETARIA_CHAMBA</cp:lastModifiedBy>
  <cp:revision>123</cp:revision>
  <dcterms:created xsi:type="dcterms:W3CDTF">2024-01-05T22:29:33Z</dcterms:created>
  <dcterms:modified xsi:type="dcterms:W3CDTF">2025-02-19T14:33:00Z</dcterms:modified>
</cp:coreProperties>
</file>